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5.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 id="2147483693" r:id="rId3"/>
    <p:sldMasterId id="2147483709" r:id="rId4"/>
    <p:sldMasterId id="2147483737" r:id="rId5"/>
    <p:sldMasterId id="2147483763" r:id="rId6"/>
  </p:sldMasterIdLst>
  <p:notesMasterIdLst>
    <p:notesMasterId r:id="rId41"/>
  </p:notesMasterIdLst>
  <p:sldIdLst>
    <p:sldId id="257" r:id="rId7"/>
    <p:sldId id="310" r:id="rId8"/>
    <p:sldId id="308" r:id="rId9"/>
    <p:sldId id="309" r:id="rId10"/>
    <p:sldId id="258" r:id="rId11"/>
    <p:sldId id="268" r:id="rId12"/>
    <p:sldId id="261" r:id="rId13"/>
    <p:sldId id="262" r:id="rId14"/>
    <p:sldId id="260" r:id="rId15"/>
    <p:sldId id="263" r:id="rId16"/>
    <p:sldId id="264" r:id="rId17"/>
    <p:sldId id="265" r:id="rId18"/>
    <p:sldId id="266" r:id="rId19"/>
    <p:sldId id="267" r:id="rId20"/>
    <p:sldId id="280" r:id="rId21"/>
    <p:sldId id="286" r:id="rId22"/>
    <p:sldId id="285" r:id="rId23"/>
    <p:sldId id="311" r:id="rId24"/>
    <p:sldId id="312" r:id="rId25"/>
    <p:sldId id="284" r:id="rId26"/>
    <p:sldId id="283" r:id="rId27"/>
    <p:sldId id="313" r:id="rId28"/>
    <p:sldId id="270" r:id="rId29"/>
    <p:sldId id="272" r:id="rId30"/>
    <p:sldId id="278" r:id="rId31"/>
    <p:sldId id="298" r:id="rId32"/>
    <p:sldId id="299" r:id="rId33"/>
    <p:sldId id="300" r:id="rId34"/>
    <p:sldId id="302" r:id="rId35"/>
    <p:sldId id="303" r:id="rId36"/>
    <p:sldId id="304" r:id="rId37"/>
    <p:sldId id="305" r:id="rId38"/>
    <p:sldId id="306" r:id="rId39"/>
    <p:sldId id="307"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80098FB-EDF6-4ACC-9DBC-33288CFB1286}">
          <p14:sldIdLst>
            <p14:sldId id="257"/>
            <p14:sldId id="310"/>
            <p14:sldId id="308"/>
            <p14:sldId id="309"/>
            <p14:sldId id="258"/>
            <p14:sldId id="268"/>
            <p14:sldId id="261"/>
            <p14:sldId id="262"/>
            <p14:sldId id="260"/>
            <p14:sldId id="263"/>
            <p14:sldId id="264"/>
            <p14:sldId id="265"/>
            <p14:sldId id="266"/>
            <p14:sldId id="267"/>
            <p14:sldId id="280"/>
            <p14:sldId id="286"/>
            <p14:sldId id="285"/>
            <p14:sldId id="311"/>
            <p14:sldId id="312"/>
            <p14:sldId id="284"/>
            <p14:sldId id="283"/>
            <p14:sldId id="313"/>
            <p14:sldId id="270"/>
            <p14:sldId id="272"/>
            <p14:sldId id="278"/>
            <p14:sldId id="298"/>
          </p14:sldIdLst>
        </p14:section>
        <p14:section name="Appendix" id="{3C4E2030-1A85-480E-84A4-D0A5B9E4BC6C}">
          <p14:sldIdLst>
            <p14:sldId id="299"/>
            <p14:sldId id="300"/>
            <p14:sldId id="302"/>
            <p14:sldId id="303"/>
            <p14:sldId id="304"/>
            <p14:sldId id="305"/>
            <p14:sldId id="306"/>
            <p14:sldId id="3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FF"/>
    <a:srgbClr val="FF6600"/>
    <a:srgbClr val="00A4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36" autoAdjust="0"/>
    <p:restoredTop sz="71271" autoAdjust="0"/>
  </p:normalViewPr>
  <p:slideViewPr>
    <p:cSldViewPr snapToGrid="0">
      <p:cViewPr varScale="1">
        <p:scale>
          <a:sx n="43" d="100"/>
          <a:sy n="43" d="100"/>
        </p:scale>
        <p:origin x="114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20" Type="http://schemas.openxmlformats.org/officeDocument/2006/relationships/slide" Target="slides/slide14.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7061F7-0EE0-4AE8-87A5-155DAC9447DC}" type="datetimeFigureOut">
              <a:rPr lang="en-GB" smtClean="0"/>
              <a:t>19/05/2016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D86CC7-F3C7-4D0E-8738-594D056B3029}" type="slidenum">
              <a:rPr lang="en-GB" smtClean="0"/>
              <a:t>‹#›</a:t>
            </a:fld>
            <a:endParaRPr lang="en-GB"/>
          </a:p>
        </p:txBody>
      </p:sp>
    </p:spTree>
    <p:extLst>
      <p:ext uri="{BB962C8B-B14F-4D97-AF65-F5344CB8AC3E}">
        <p14:creationId xmlns:p14="http://schemas.microsoft.com/office/powerpoint/2010/main" val="2605818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3030913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br>
              <a:rPr lang="en-US" dirty="0"/>
            </a:b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707662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3EC819A-73A5-4832-BB20-88796821780F}" type="slidenum">
              <a:rPr lang="en-GB" smtClean="0"/>
              <a:t>11</a:t>
            </a:fld>
            <a:endParaRPr lang="en-GB"/>
          </a:p>
        </p:txBody>
      </p:sp>
    </p:spTree>
    <p:extLst>
      <p:ext uri="{BB962C8B-B14F-4D97-AF65-F5344CB8AC3E}">
        <p14:creationId xmlns:p14="http://schemas.microsoft.com/office/powerpoint/2010/main" val="1008891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837843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3EC819A-73A5-4832-BB20-88796821780F}" type="slidenum">
              <a:rPr lang="en-GB" smtClean="0"/>
              <a:t>13</a:t>
            </a:fld>
            <a:endParaRPr lang="en-GB"/>
          </a:p>
        </p:txBody>
      </p:sp>
    </p:spTree>
    <p:extLst>
      <p:ext uri="{BB962C8B-B14F-4D97-AF65-F5344CB8AC3E}">
        <p14:creationId xmlns:p14="http://schemas.microsoft.com/office/powerpoint/2010/main" val="6641285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330135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3EC819A-73A5-4832-BB20-88796821780F}" type="slidenum">
              <a:rPr lang="en-GB" smtClean="0"/>
              <a:t>15</a:t>
            </a:fld>
            <a:endParaRPr lang="en-GB"/>
          </a:p>
        </p:txBody>
      </p:sp>
    </p:spTree>
    <p:extLst>
      <p:ext uri="{BB962C8B-B14F-4D97-AF65-F5344CB8AC3E}">
        <p14:creationId xmlns:p14="http://schemas.microsoft.com/office/powerpoint/2010/main" val="19651349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3EC819A-73A5-4832-BB20-88796821780F}" type="slidenum">
              <a:rPr lang="en-GB" smtClean="0"/>
              <a:t>16</a:t>
            </a:fld>
            <a:endParaRPr lang="en-GB"/>
          </a:p>
        </p:txBody>
      </p:sp>
    </p:spTree>
    <p:extLst>
      <p:ext uri="{BB962C8B-B14F-4D97-AF65-F5344CB8AC3E}">
        <p14:creationId xmlns:p14="http://schemas.microsoft.com/office/powerpoint/2010/main" val="12738594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3EC819A-73A5-4832-BB20-88796821780F}" type="slidenum">
              <a:rPr lang="en-GB" smtClean="0"/>
              <a:t>17</a:t>
            </a:fld>
            <a:endParaRPr lang="en-GB"/>
          </a:p>
        </p:txBody>
      </p:sp>
    </p:spTree>
    <p:extLst>
      <p:ext uri="{BB962C8B-B14F-4D97-AF65-F5344CB8AC3E}">
        <p14:creationId xmlns:p14="http://schemas.microsoft.com/office/powerpoint/2010/main" val="8149733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5/19/2016 1:50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8851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5/19/2016 1:50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64789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99D3056-A79C-4830-B081-7055BC1A6AC1}"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406062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F6A690B-E4DE-4A20-BF88-3E376FAD4049}" type="slidenum">
              <a:rPr lang="en-GB" smtClean="0"/>
              <a:t>20</a:t>
            </a:fld>
            <a:endParaRPr lang="en-GB"/>
          </a:p>
        </p:txBody>
      </p:sp>
    </p:spTree>
    <p:extLst>
      <p:ext uri="{BB962C8B-B14F-4D97-AF65-F5344CB8AC3E}">
        <p14:creationId xmlns:p14="http://schemas.microsoft.com/office/powerpoint/2010/main" val="21672531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8588340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br>
              <a:rPr lang="en-US" sz="1200" b="0" kern="1200" baseline="0" dirty="0">
                <a:solidFill>
                  <a:schemeClr val="tx1"/>
                </a:solidFill>
                <a:effectLst/>
                <a:latin typeface="Calibri"/>
              </a:rPr>
            </a:br>
            <a:endParaRPr lang="en-GB" dirty="0"/>
          </a:p>
        </p:txBody>
      </p:sp>
      <p:sp>
        <p:nvSpPr>
          <p:cNvPr id="4" name="Slide Number Placeholder 3"/>
          <p:cNvSpPr>
            <a:spLocks noGrp="1"/>
          </p:cNvSpPr>
          <p:nvPr>
            <p:ph type="sldNum" sz="quarter" idx="10"/>
          </p:nvPr>
        </p:nvSpPr>
        <p:spPr/>
        <p:txBody>
          <a:bodyPr/>
          <a:lstStyle/>
          <a:p>
            <a:fld id="{B105EF71-489A-4A10-9186-1119E30C5A38}" type="slidenum">
              <a:rPr lang="en-GB" smtClean="0">
                <a:solidFill>
                  <a:prstClr val="black"/>
                </a:solidFill>
              </a:rPr>
              <a:pPr/>
              <a:t>24</a:t>
            </a:fld>
            <a:endParaRPr lang="en-GB">
              <a:solidFill>
                <a:prstClr val="black"/>
              </a:solidFill>
            </a:endParaRPr>
          </a:p>
        </p:txBody>
      </p:sp>
    </p:spTree>
    <p:extLst>
      <p:ext uri="{BB962C8B-B14F-4D97-AF65-F5344CB8AC3E}">
        <p14:creationId xmlns:p14="http://schemas.microsoft.com/office/powerpoint/2010/main" val="26879662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br>
              <a:rPr lang="en-US" sz="1200" b="0" kern="1200" baseline="0" dirty="0">
                <a:solidFill>
                  <a:schemeClr val="tx1"/>
                </a:solidFill>
                <a:effectLst/>
                <a:latin typeface="Calibri"/>
              </a:rPr>
            </a:br>
            <a:endParaRPr lang="en-GB" dirty="0"/>
          </a:p>
        </p:txBody>
      </p:sp>
      <p:sp>
        <p:nvSpPr>
          <p:cNvPr id="4" name="Slide Number Placeholder 3"/>
          <p:cNvSpPr>
            <a:spLocks noGrp="1"/>
          </p:cNvSpPr>
          <p:nvPr>
            <p:ph type="sldNum" sz="quarter" idx="10"/>
          </p:nvPr>
        </p:nvSpPr>
        <p:spPr/>
        <p:txBody>
          <a:bodyPr/>
          <a:lstStyle/>
          <a:p>
            <a:fld id="{B105EF71-489A-4A10-9186-1119E30C5A38}" type="slidenum">
              <a:rPr lang="en-GB" smtClean="0">
                <a:solidFill>
                  <a:prstClr val="black"/>
                </a:solidFill>
              </a:rPr>
              <a:pPr/>
              <a:t>25</a:t>
            </a:fld>
            <a:endParaRPr lang="en-GB">
              <a:solidFill>
                <a:prstClr val="black"/>
              </a:solidFill>
            </a:endParaRPr>
          </a:p>
        </p:txBody>
      </p:sp>
    </p:spTree>
    <p:extLst>
      <p:ext uri="{BB962C8B-B14F-4D97-AF65-F5344CB8AC3E}">
        <p14:creationId xmlns:p14="http://schemas.microsoft.com/office/powerpoint/2010/main" val="20789692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br>
              <a:rPr lang="en-US" sz="1200" b="0" kern="1200" baseline="0" dirty="0">
                <a:solidFill>
                  <a:schemeClr val="tx1"/>
                </a:solidFill>
                <a:effectLst/>
                <a:latin typeface="Calibri"/>
              </a:rPr>
            </a:br>
            <a:endParaRPr lang="en-GB" dirty="0"/>
          </a:p>
        </p:txBody>
      </p:sp>
      <p:sp>
        <p:nvSpPr>
          <p:cNvPr id="4" name="Slide Number Placeholder 3"/>
          <p:cNvSpPr>
            <a:spLocks noGrp="1"/>
          </p:cNvSpPr>
          <p:nvPr>
            <p:ph type="sldNum" sz="quarter" idx="10"/>
          </p:nvPr>
        </p:nvSpPr>
        <p:spPr/>
        <p:txBody>
          <a:bodyPr/>
          <a:lstStyle/>
          <a:p>
            <a:fld id="{B105EF71-489A-4A10-9186-1119E30C5A38}" type="slidenum">
              <a:rPr lang="en-GB" smtClean="0">
                <a:solidFill>
                  <a:prstClr val="black"/>
                </a:solidFill>
              </a:rPr>
              <a:pPr/>
              <a:t>26</a:t>
            </a:fld>
            <a:endParaRPr lang="en-GB">
              <a:solidFill>
                <a:prstClr val="black"/>
              </a:solidFill>
            </a:endParaRPr>
          </a:p>
        </p:txBody>
      </p:sp>
    </p:spTree>
    <p:extLst>
      <p:ext uri="{BB962C8B-B14F-4D97-AF65-F5344CB8AC3E}">
        <p14:creationId xmlns:p14="http://schemas.microsoft.com/office/powerpoint/2010/main" val="37315284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a:p>
            <a:pPr marL="0" indent="0">
              <a:buFontTx/>
              <a:buNone/>
            </a:pPr>
            <a:br>
              <a:rPr lang="en-US" dirty="0"/>
            </a:br>
            <a:endParaRPr lang="en-US" dirty="0"/>
          </a:p>
          <a:p>
            <a:pPr marL="171450" indent="-171450">
              <a:buFontTx/>
              <a:buChar char="-"/>
            </a:pP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8271956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a:p>
            <a:pPr marL="0" indent="0">
              <a:buFontTx/>
              <a:buNone/>
            </a:pPr>
            <a:br>
              <a:rPr lang="en-US" dirty="0"/>
            </a:br>
            <a:endParaRPr lang="en-US" dirty="0"/>
          </a:p>
          <a:p>
            <a:pPr marL="171450" indent="-171450">
              <a:buFontTx/>
              <a:buChar char="-"/>
            </a:pP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300914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5/19/2016 1:39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58940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41268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br>
              <a:rPr lang="en-US" sz="1200" b="0" kern="1200" baseline="0" dirty="0">
                <a:solidFill>
                  <a:schemeClr val="tx1"/>
                </a:solidFill>
                <a:effectLst/>
                <a:latin typeface="Calibri"/>
              </a:rPr>
            </a:br>
            <a:endParaRPr lang="en-GB" dirty="0"/>
          </a:p>
        </p:txBody>
      </p:sp>
      <p:sp>
        <p:nvSpPr>
          <p:cNvPr id="4" name="Slide Number Placeholder 3"/>
          <p:cNvSpPr>
            <a:spLocks noGrp="1"/>
          </p:cNvSpPr>
          <p:nvPr>
            <p:ph type="sldNum" sz="quarter" idx="10"/>
          </p:nvPr>
        </p:nvSpPr>
        <p:spPr/>
        <p:txBody>
          <a:bodyPr/>
          <a:lstStyle/>
          <a:p>
            <a:fld id="{B105EF71-489A-4A10-9186-1119E30C5A38}" type="slidenum">
              <a:rPr lang="en-GB" smtClean="0">
                <a:solidFill>
                  <a:prstClr val="black"/>
                </a:solidFill>
              </a:rPr>
              <a:pPr/>
              <a:t>5</a:t>
            </a:fld>
            <a:endParaRPr lang="en-GB">
              <a:solidFill>
                <a:prstClr val="black"/>
              </a:solidFill>
            </a:endParaRPr>
          </a:p>
        </p:txBody>
      </p:sp>
    </p:spTree>
    <p:extLst>
      <p:ext uri="{BB962C8B-B14F-4D97-AF65-F5344CB8AC3E}">
        <p14:creationId xmlns:p14="http://schemas.microsoft.com/office/powerpoint/2010/main" val="1922858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br>
              <a:rPr lang="en-GB" dirty="0" err="1"/>
            </a:br>
            <a:endParaRPr lang="en-GB" dirty="0"/>
          </a:p>
        </p:txBody>
      </p:sp>
      <p:sp>
        <p:nvSpPr>
          <p:cNvPr id="4" name="Slide Number Placeholder 3"/>
          <p:cNvSpPr>
            <a:spLocks noGrp="1"/>
          </p:cNvSpPr>
          <p:nvPr>
            <p:ph type="sldNum" sz="quarter" idx="10"/>
          </p:nvPr>
        </p:nvSpPr>
        <p:spPr/>
        <p:txBody>
          <a:bodyPr/>
          <a:lstStyle/>
          <a:p>
            <a:fld id="{B105EF71-489A-4A10-9186-1119E30C5A38}" type="slidenum">
              <a:rPr lang="en-GB" smtClean="0">
                <a:solidFill>
                  <a:prstClr val="black"/>
                </a:solidFill>
              </a:rPr>
              <a:pPr/>
              <a:t>6</a:t>
            </a:fld>
            <a:endParaRPr lang="en-GB">
              <a:solidFill>
                <a:prstClr val="black"/>
              </a:solidFill>
            </a:endParaRPr>
          </a:p>
        </p:txBody>
      </p:sp>
    </p:spTree>
    <p:extLst>
      <p:ext uri="{BB962C8B-B14F-4D97-AF65-F5344CB8AC3E}">
        <p14:creationId xmlns:p14="http://schemas.microsoft.com/office/powerpoint/2010/main" val="1412015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977406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792536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a:p>
            <a:pPr marL="0" indent="0">
              <a:buFontTx/>
              <a:buNone/>
            </a:pPr>
            <a:br>
              <a:rPr lang="en-US" dirty="0"/>
            </a:br>
            <a:endParaRPr lang="en-US" dirty="0"/>
          </a:p>
          <a:p>
            <a:pPr marL="171450" indent="-171450">
              <a:buFontTx/>
              <a:buChar char="-"/>
            </a:pP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904589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9AEDEA4A-B9AC-46D6-B175-443BF29867E9}" type="datetimeFigureOut">
              <a:rPr lang="en-GB" smtClean="0"/>
              <a:t>19/05/2016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3191854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AEDEA4A-B9AC-46D6-B175-443BF29867E9}" type="datetimeFigureOut">
              <a:rPr lang="en-GB" smtClean="0"/>
              <a:t>19/05/2016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346021690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253643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8119061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57777942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0835927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93365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800">
                <a:solidFill>
                  <a:schemeClr val="tx2"/>
                </a:solidFill>
              </a:defRPr>
            </a:lvl1pPr>
          </a:lstStyle>
          <a:p>
            <a:r>
              <a:rPr lang="en-US" dirty="0"/>
              <a:t>Click to edit Master title style</a:t>
            </a:r>
          </a:p>
        </p:txBody>
      </p:sp>
      <p:sp>
        <p:nvSpPr>
          <p:cNvPr id="6" name="Slide Number Placeholder 4"/>
          <p:cNvSpPr>
            <a:spLocks noGrp="1"/>
          </p:cNvSpPr>
          <p:nvPr>
            <p:ph type="sldNum" sz="quarter" idx="4"/>
          </p:nvPr>
        </p:nvSpPr>
        <p:spPr>
          <a:xfrm>
            <a:off x="11367166" y="6629336"/>
            <a:ext cx="555597" cy="133860"/>
          </a:xfrm>
          <a:prstGeom prst="rect">
            <a:avLst/>
          </a:prstGeom>
        </p:spPr>
        <p:txBody>
          <a:bodyPr vert="horz" lIns="91440" tIns="0" rIns="0" bIns="0" rtlCol="0" anchor="ctr"/>
          <a:lstStyle>
            <a:lvl1pPr algn="r" defTabSz="914192"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spTree>
    <p:extLst>
      <p:ext uri="{BB962C8B-B14F-4D97-AF65-F5344CB8AC3E}">
        <p14:creationId xmlns:p14="http://schemas.microsoft.com/office/powerpoint/2010/main" val="3789727078"/>
      </p:ext>
    </p:extLst>
  </p:cSld>
  <p:clrMapOvr>
    <a:masterClrMapping/>
  </p:clrMapOvr>
  <p:transition spd="med">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9658632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790387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733215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709215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AEDEA4A-B9AC-46D6-B175-443BF29867E9}" type="datetimeFigureOut">
              <a:rPr lang="en-GB" smtClean="0"/>
              <a:t>19/05/2016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270848090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842132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1965938"/>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854005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8447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9399749"/>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23649106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1070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89841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1389375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06456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167274159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607643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087913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34856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61071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4328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9404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150244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4"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2014 Microsoft Corporation. All rights reserved. </a:t>
            </a:r>
          </a:p>
        </p:txBody>
      </p:sp>
    </p:spTree>
    <p:extLst>
      <p:ext uri="{BB962C8B-B14F-4D97-AF65-F5344CB8AC3E}">
        <p14:creationId xmlns:p14="http://schemas.microsoft.com/office/powerpoint/2010/main" val="304079613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spTree>
    <p:extLst>
      <p:ext uri="{BB962C8B-B14F-4D97-AF65-F5344CB8AC3E}">
        <p14:creationId xmlns:p14="http://schemas.microsoft.com/office/powerpoint/2010/main" val="2686331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595786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47094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spTree>
    <p:extLst>
      <p:ext uri="{BB962C8B-B14F-4D97-AF65-F5344CB8AC3E}">
        <p14:creationId xmlns:p14="http://schemas.microsoft.com/office/powerpoint/2010/main" val="329585282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90264" cy="6857996"/>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745" dirty="0">
                <a:gradFill>
                  <a:gsLst>
                    <a:gs pos="93939">
                      <a:srgbClr val="525252"/>
                    </a:gs>
                    <a:gs pos="80808">
                      <a:srgbClr val="525252"/>
                    </a:gs>
                  </a:gsLst>
                  <a:lin ang="5400000" scaled="1"/>
                </a:gradFill>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93939">
                      <a:srgbClr val="525252"/>
                    </a:gs>
                    <a:gs pos="80808">
                      <a:srgbClr val="525252"/>
                    </a:gs>
                  </a:gsLst>
                  <a:lin ang="5400000" scaled="1"/>
                </a:gradFill>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853928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2708" t="16947" r="68" b="15692"/>
          <a:stretch/>
        </p:blipFill>
        <p:spPr>
          <a:xfrm>
            <a:off x="623" y="-623"/>
            <a:ext cx="12191377" cy="6858623"/>
          </a:xfrm>
          <a:prstGeom prst="rect">
            <a:avLst/>
          </a:prstGeom>
        </p:spPr>
      </p:pic>
      <p:sp>
        <p:nvSpPr>
          <p:cNvPr id="2" name="Rectangle 1"/>
          <p:cNvSpPr/>
          <p:nvPr userDrawn="1"/>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82937" y="6220952"/>
            <a:ext cx="1653406" cy="356169"/>
          </a:xfrm>
          <a:prstGeom prst="rect">
            <a:avLst/>
          </a:prstGeom>
        </p:spPr>
      </p:pic>
    </p:spTree>
    <p:extLst>
      <p:ext uri="{BB962C8B-B14F-4D97-AF65-F5344CB8AC3E}">
        <p14:creationId xmlns:p14="http://schemas.microsoft.com/office/powerpoint/2010/main" val="227946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3503" y="6043943"/>
            <a:ext cx="1653406" cy="356169"/>
          </a:xfrm>
          <a:prstGeom prst="rect">
            <a:avLst/>
          </a:prstGeom>
        </p:spPr>
      </p:pic>
    </p:spTree>
    <p:extLst>
      <p:ext uri="{BB962C8B-B14F-4D97-AF65-F5344CB8AC3E}">
        <p14:creationId xmlns:p14="http://schemas.microsoft.com/office/powerpoint/2010/main" val="4004132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213" y="6029312"/>
            <a:ext cx="1673890" cy="358621"/>
          </a:xfrm>
          <a:prstGeom prst="rect">
            <a:avLst/>
          </a:prstGeom>
        </p:spPr>
      </p:pic>
    </p:spTree>
    <p:extLst>
      <p:ext uri="{BB962C8B-B14F-4D97-AF65-F5344CB8AC3E}">
        <p14:creationId xmlns:p14="http://schemas.microsoft.com/office/powerpoint/2010/main" val="36720770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073300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AEDEA4A-B9AC-46D6-B175-443BF29867E9}" type="datetimeFigureOut">
              <a:rPr lang="en-GB" smtClean="0"/>
              <a:t>19/05/2016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21426510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298513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327947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546616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9698229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418498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01541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9658602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9764146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981921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831840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AEDEA4A-B9AC-46D6-B175-443BF29867E9}" type="datetimeFigureOut">
              <a:rPr lang="en-GB" smtClean="0"/>
              <a:t>19/05/2016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2149879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68532264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14779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682403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660741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73209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522599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6559680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7369088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800">
                <a:solidFill>
                  <a:schemeClr val="tx2"/>
                </a:solidFill>
              </a:defRPr>
            </a:lvl1pPr>
          </a:lstStyle>
          <a:p>
            <a:r>
              <a:rPr lang="en-US" dirty="0"/>
              <a:t>Click to edit Master title style</a:t>
            </a:r>
          </a:p>
        </p:txBody>
      </p:sp>
      <p:sp>
        <p:nvSpPr>
          <p:cNvPr id="6" name="Slide Number Placeholder 4"/>
          <p:cNvSpPr>
            <a:spLocks noGrp="1"/>
          </p:cNvSpPr>
          <p:nvPr>
            <p:ph type="sldNum" sz="quarter" idx="4"/>
          </p:nvPr>
        </p:nvSpPr>
        <p:spPr>
          <a:xfrm>
            <a:off x="11367166" y="6629336"/>
            <a:ext cx="555597" cy="133860"/>
          </a:xfrm>
          <a:prstGeom prst="rect">
            <a:avLst/>
          </a:prstGeom>
        </p:spPr>
        <p:txBody>
          <a:bodyPr vert="horz" lIns="91440" tIns="0" rIns="0" bIns="0" rtlCol="0" anchor="ctr"/>
          <a:lstStyle>
            <a:lvl1pPr algn="r" defTabSz="914192"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spTree>
    <p:extLst>
      <p:ext uri="{BB962C8B-B14F-4D97-AF65-F5344CB8AC3E}">
        <p14:creationId xmlns:p14="http://schemas.microsoft.com/office/powerpoint/2010/main" val="758469247"/>
      </p:ext>
    </p:extLst>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2708" t="16947" r="68" b="15692"/>
          <a:stretch/>
        </p:blipFill>
        <p:spPr>
          <a:xfrm>
            <a:off x="623" y="-623"/>
            <a:ext cx="12191377" cy="6858623"/>
          </a:xfrm>
          <a:prstGeom prst="rect">
            <a:avLst/>
          </a:prstGeom>
        </p:spPr>
      </p:pic>
      <p:sp>
        <p:nvSpPr>
          <p:cNvPr id="2" name="Rectangle 1"/>
          <p:cNvSpPr/>
          <p:nvPr userDrawn="1"/>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Tree>
    <p:extLst>
      <p:ext uri="{BB962C8B-B14F-4D97-AF65-F5344CB8AC3E}">
        <p14:creationId xmlns:p14="http://schemas.microsoft.com/office/powerpoint/2010/main" val="304074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9AEDEA4A-B9AC-46D6-B175-443BF29867E9}" type="datetimeFigureOut">
              <a:rPr lang="en-GB" smtClean="0"/>
              <a:t>19/05/2016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41032668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713254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819942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44667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630798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876366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85704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225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Tree>
    <p:extLst>
      <p:ext uri="{BB962C8B-B14F-4D97-AF65-F5344CB8AC3E}">
        <p14:creationId xmlns:p14="http://schemas.microsoft.com/office/powerpoint/2010/main" val="22284622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_Title Only white backgrou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38205048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960965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9AEDEA4A-B9AC-46D6-B175-443BF29867E9}" type="datetimeFigureOut">
              <a:rPr lang="en-GB" smtClean="0"/>
              <a:t>19/05/2016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42058384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8_Title Slide Photo_Option">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stretch>
            <a:fillRect/>
          </a:stretch>
        </p:blipFill>
        <p:spPr>
          <a:xfrm>
            <a:off x="13247" y="0"/>
            <a:ext cx="12178754" cy="5188363"/>
          </a:xfrm>
          <a:prstGeom prst="rect">
            <a:avLst/>
          </a:prstGeom>
        </p:spPr>
      </p:pic>
      <p:sp>
        <p:nvSpPr>
          <p:cNvPr id="2" name="Rectangle 1"/>
          <p:cNvSpPr/>
          <p:nvPr userDrawn="1"/>
        </p:nvSpPr>
        <p:spPr bwMode="auto">
          <a:xfrm>
            <a:off x="2428818" y="3992486"/>
            <a:ext cx="6278150" cy="2865514"/>
          </a:xfrm>
          <a:prstGeom prst="rect">
            <a:avLst/>
          </a:prstGeom>
          <a:solidFill>
            <a:schemeClr val="accent2">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428818" y="3992488"/>
            <a:ext cx="6274911" cy="1698765"/>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427199" y="5691253"/>
            <a:ext cx="6276530" cy="1250237"/>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dirty="0"/>
              <a:t>Speaker Name</a:t>
            </a:r>
          </a:p>
        </p:txBody>
      </p:sp>
      <p:pic>
        <p:nvPicPr>
          <p:cNvPr id="15" name="Picture 14"/>
          <p:cNvPicPr>
            <a:picLocks noChangeAspect="1"/>
          </p:cNvPicPr>
          <p:nvPr userDrawn="1"/>
        </p:nvPicPr>
        <p:blipFill>
          <a:blip r:embed="rId3"/>
          <a:stretch>
            <a:fillRect/>
          </a:stretch>
        </p:blipFill>
        <p:spPr>
          <a:xfrm>
            <a:off x="446715" y="6029312"/>
            <a:ext cx="1673267" cy="368686"/>
          </a:xfrm>
          <a:prstGeom prst="rect">
            <a:avLst/>
          </a:prstGeom>
        </p:spPr>
      </p:pic>
    </p:spTree>
    <p:extLst>
      <p:ext uri="{BB962C8B-B14F-4D97-AF65-F5344CB8AC3E}">
        <p14:creationId xmlns:p14="http://schemas.microsoft.com/office/powerpoint/2010/main" val="2832403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1_Title Only white background">
    <p:bg>
      <p:bgPr>
        <a:solidFill>
          <a:schemeClr val="bg1"/>
        </a:solidFill>
        <a:effectLst/>
      </p:bgPr>
    </p:bg>
    <p:spTree>
      <p:nvGrpSpPr>
        <p:cNvPr id="1" name=""/>
        <p:cNvGrpSpPr/>
        <p:nvPr/>
      </p:nvGrpSpPr>
      <p:grpSpPr>
        <a:xfrm>
          <a:off x="0" y="0"/>
          <a:ext cx="0" cy="0"/>
          <a:chOff x="0" y="0"/>
          <a:chExt cx="0" cy="0"/>
        </a:xfrm>
      </p:grpSpPr>
      <p:sp>
        <p:nvSpPr>
          <p:cNvPr id="179" name="Rectangle 178"/>
          <p:cNvSpPr/>
          <p:nvPr userDrawn="1"/>
        </p:nvSpPr>
        <p:spPr bwMode="auto">
          <a:xfrm>
            <a:off x="0" y="6335586"/>
            <a:ext cx="12192000" cy="522414"/>
          </a:xfrm>
          <a:prstGeom prst="rect">
            <a:avLst/>
          </a:prstGeom>
          <a:solidFill>
            <a:srgbClr val="409AE1"/>
          </a:solidFill>
          <a:ln w="28575">
            <a:noFill/>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029" b="0" i="0" u="none" strike="noStrike" kern="0" cap="none" spc="0" normalizeH="0" baseline="0" noProof="0">
              <a:ln>
                <a:noFill/>
              </a:ln>
              <a:solidFill>
                <a:srgbClr val="333333"/>
              </a:solidFill>
              <a:effectLst/>
              <a:uLnTx/>
              <a:uFillTx/>
            </a:endParaRPr>
          </a:p>
        </p:txBody>
      </p:sp>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180" name="Freeform 539"/>
          <p:cNvSpPr>
            <a:spLocks noChangeAspect="1"/>
          </p:cNvSpPr>
          <p:nvPr userDrawn="1"/>
        </p:nvSpPr>
        <p:spPr bwMode="auto">
          <a:xfrm>
            <a:off x="9120902" y="5975156"/>
            <a:ext cx="1929367" cy="106089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029" b="0" i="0" u="none" strike="noStrike" kern="0" cap="none" spc="0" normalizeH="0" baseline="0" noProof="0" dirty="0">
              <a:ln>
                <a:noFill/>
              </a:ln>
              <a:solidFill>
                <a:srgbClr val="333333"/>
              </a:solidFill>
              <a:effectLst/>
              <a:uLnTx/>
              <a:uFillTx/>
            </a:endParaRPr>
          </a:p>
        </p:txBody>
      </p:sp>
      <p:grpSp>
        <p:nvGrpSpPr>
          <p:cNvPr id="181" name="Group 180"/>
          <p:cNvGrpSpPr/>
          <p:nvPr userDrawn="1"/>
        </p:nvGrpSpPr>
        <p:grpSpPr>
          <a:xfrm>
            <a:off x="9154998" y="6227209"/>
            <a:ext cx="1788758" cy="758621"/>
            <a:chOff x="4494770" y="2621197"/>
            <a:chExt cx="3127126" cy="1326043"/>
          </a:xfrm>
        </p:grpSpPr>
        <p:sp>
          <p:nvSpPr>
            <p:cNvPr id="182"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3"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4"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5"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6"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7"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8"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nvGrpSpPr>
            <p:cNvPr id="189" name="Group 188"/>
            <p:cNvGrpSpPr/>
            <p:nvPr/>
          </p:nvGrpSpPr>
          <p:grpSpPr>
            <a:xfrm>
              <a:off x="5413104" y="2621197"/>
              <a:ext cx="1326042" cy="1326043"/>
              <a:chOff x="5413104" y="2598477"/>
              <a:chExt cx="1326042" cy="1326043"/>
            </a:xfrm>
          </p:grpSpPr>
          <p:sp>
            <p:nvSpPr>
              <p:cNvPr id="190"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1"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2"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3"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4"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5"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6"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7" name="Oval 196"/>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98" name="Group 197"/>
          <p:cNvGrpSpPr/>
          <p:nvPr userDrawn="1"/>
        </p:nvGrpSpPr>
        <p:grpSpPr>
          <a:xfrm rot="16200000">
            <a:off x="2633733" y="3843615"/>
            <a:ext cx="178877" cy="5446342"/>
            <a:chOff x="9312007" y="34787"/>
            <a:chExt cx="1212906" cy="3143923"/>
          </a:xfrm>
        </p:grpSpPr>
        <p:sp>
          <p:nvSpPr>
            <p:cNvPr id="199" name="Bent Arrow 198"/>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Bent Arrow 199"/>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1" name="Bent Arrow 200"/>
          <p:cNvSpPr/>
          <p:nvPr userDrawn="1"/>
        </p:nvSpPr>
        <p:spPr bwMode="auto">
          <a:xfrm>
            <a:off x="5574503" y="6689583"/>
            <a:ext cx="3745038" cy="160320"/>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Bent Arrow 201"/>
          <p:cNvSpPr/>
          <p:nvPr userDrawn="1"/>
        </p:nvSpPr>
        <p:spPr bwMode="auto">
          <a:xfrm rot="10800000" flipH="1">
            <a:off x="2009389" y="5731459"/>
            <a:ext cx="7689670" cy="743033"/>
          </a:xfrm>
          <a:prstGeom prst="bentArrow">
            <a:avLst>
              <a:gd name="adj1" fmla="val 25000"/>
              <a:gd name="adj2" fmla="val 0"/>
              <a:gd name="adj3" fmla="val 25000"/>
              <a:gd name="adj4" fmla="val 20518"/>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Bent Arrow 202"/>
          <p:cNvSpPr/>
          <p:nvPr userDrawn="1"/>
        </p:nvSpPr>
        <p:spPr bwMode="auto">
          <a:xfrm rot="10800000">
            <a:off x="11003730" y="6312003"/>
            <a:ext cx="695373" cy="26086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Bent Arrow 204"/>
          <p:cNvSpPr/>
          <p:nvPr userDrawn="1"/>
        </p:nvSpPr>
        <p:spPr bwMode="auto">
          <a:xfrm rot="16200000">
            <a:off x="11309973" y="6613545"/>
            <a:ext cx="319235" cy="260825"/>
          </a:xfrm>
          <a:prstGeom prst="bentArrow">
            <a:avLst>
              <a:gd name="adj1" fmla="val 25000"/>
              <a:gd name="adj2" fmla="val 0"/>
              <a:gd name="adj3" fmla="val 25000"/>
              <a:gd name="adj4" fmla="val 15819"/>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Freeform 15"/>
          <p:cNvSpPr>
            <a:spLocks noEditPoints="1"/>
          </p:cNvSpPr>
          <p:nvPr userDrawn="1"/>
        </p:nvSpPr>
        <p:spPr bwMode="auto">
          <a:xfrm>
            <a:off x="4302949" y="6603918"/>
            <a:ext cx="119171" cy="119188"/>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7" name="Freeform 18"/>
          <p:cNvSpPr>
            <a:spLocks/>
          </p:cNvSpPr>
          <p:nvPr userDrawn="1"/>
        </p:nvSpPr>
        <p:spPr bwMode="auto">
          <a:xfrm>
            <a:off x="4344519" y="6468792"/>
            <a:ext cx="36722" cy="121960"/>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8" name="Rectangle 207"/>
          <p:cNvSpPr/>
          <p:nvPr userDrawn="1"/>
        </p:nvSpPr>
        <p:spPr bwMode="auto">
          <a:xfrm>
            <a:off x="-212623" y="6858000"/>
            <a:ext cx="12617246" cy="7684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9" name="Rectangle 208"/>
          <p:cNvSpPr/>
          <p:nvPr userDrawn="1"/>
        </p:nvSpPr>
        <p:spPr bwMode="auto">
          <a:xfrm>
            <a:off x="-384182" y="6088046"/>
            <a:ext cx="384182" cy="7684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4" name="Rectangle 203"/>
          <p:cNvSpPr/>
          <p:nvPr userDrawn="1"/>
        </p:nvSpPr>
        <p:spPr bwMode="auto">
          <a:xfrm>
            <a:off x="0" y="5404123"/>
            <a:ext cx="12192000" cy="93867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0" name="Rectangle 209"/>
          <p:cNvSpPr/>
          <p:nvPr userDrawn="1"/>
        </p:nvSpPr>
        <p:spPr bwMode="auto">
          <a:xfrm>
            <a:off x="0" y="6342794"/>
            <a:ext cx="12192000" cy="515206"/>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11" name="Picture 210"/>
          <p:cNvPicPr>
            <a:picLocks noChangeAspect="1"/>
          </p:cNvPicPr>
          <p:nvPr userDrawn="1"/>
        </p:nvPicPr>
        <p:blipFill>
          <a:blip r:embed="rId2">
            <a:biLevel thresh="25000"/>
          </a:blip>
          <a:stretch>
            <a:fillRect/>
          </a:stretch>
        </p:blipFill>
        <p:spPr>
          <a:xfrm>
            <a:off x="168139" y="6496726"/>
            <a:ext cx="918197" cy="202344"/>
          </a:xfrm>
          <a:prstGeom prst="rect">
            <a:avLst/>
          </a:prstGeom>
        </p:spPr>
      </p:pic>
    </p:spTree>
    <p:extLst>
      <p:ext uri="{BB962C8B-B14F-4D97-AF65-F5344CB8AC3E}">
        <p14:creationId xmlns:p14="http://schemas.microsoft.com/office/powerpoint/2010/main" val="304676787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9_Title Slide Photo_Option">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b="1090"/>
          <a:stretch/>
        </p:blipFill>
        <p:spPr>
          <a:xfrm>
            <a:off x="13247" y="0"/>
            <a:ext cx="12178754" cy="5131827"/>
          </a:xfrm>
          <a:prstGeom prst="rect">
            <a:avLst/>
          </a:prstGeom>
        </p:spPr>
      </p:pic>
      <p:pic>
        <p:nvPicPr>
          <p:cNvPr id="15" name="Picture 14"/>
          <p:cNvPicPr>
            <a:picLocks noChangeAspect="1"/>
          </p:cNvPicPr>
          <p:nvPr userDrawn="1"/>
        </p:nvPicPr>
        <p:blipFill>
          <a:blip r:embed="rId3"/>
          <a:stretch>
            <a:fillRect/>
          </a:stretch>
        </p:blipFill>
        <p:spPr>
          <a:xfrm>
            <a:off x="446715" y="6029312"/>
            <a:ext cx="1673267" cy="368686"/>
          </a:xfrm>
          <a:prstGeom prst="rect">
            <a:avLst/>
          </a:prstGeom>
        </p:spPr>
      </p:pic>
      <p:sp>
        <p:nvSpPr>
          <p:cNvPr id="8"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8"/>
            <a:ext cx="6276530"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00977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Slide - Microsoft">
    <p:bg>
      <p:bgPr>
        <a:solidFill>
          <a:srgbClr val="3E92D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3" y="3878574"/>
            <a:ext cx="9860611"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9"/>
            <a:ext cx="1421436" cy="300619"/>
          </a:xfrm>
          <a:prstGeom prst="rect">
            <a:avLst/>
          </a:prstGeom>
        </p:spPr>
      </p:pic>
      <p:sp>
        <p:nvSpPr>
          <p:cNvPr id="7" name="Text Placeholder 2"/>
          <p:cNvSpPr>
            <a:spLocks noGrp="1"/>
          </p:cNvSpPr>
          <p:nvPr>
            <p:ph type="body" sz="quarter" idx="13" hasCustomPrompt="1"/>
          </p:nvPr>
        </p:nvSpPr>
        <p:spPr>
          <a:xfrm>
            <a:off x="8337064" y="301618"/>
            <a:ext cx="3584143" cy="567015"/>
          </a:xfrm>
        </p:spPr>
        <p:txBody>
          <a:bodyPr lIns="182880" tIns="146304" rIns="182880" bIns="146304"/>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 Here</a:t>
            </a:r>
          </a:p>
        </p:txBody>
      </p:sp>
      <p:pic>
        <p:nvPicPr>
          <p:cNvPr id="3" name="Picture 2"/>
          <p:cNvPicPr>
            <a:picLocks noChangeAspect="1"/>
          </p:cNvPicPr>
          <p:nvPr userDrawn="1"/>
        </p:nvPicPr>
        <p:blipFill>
          <a:blip r:embed="rId4"/>
          <a:stretch>
            <a:fillRect/>
          </a:stretch>
        </p:blipFill>
        <p:spPr>
          <a:xfrm>
            <a:off x="4753151" y="-923887"/>
            <a:ext cx="2819048" cy="590476"/>
          </a:xfrm>
          <a:prstGeom prst="rect">
            <a:avLst/>
          </a:prstGeom>
        </p:spPr>
      </p:pic>
    </p:spTree>
    <p:extLst>
      <p:ext uri="{BB962C8B-B14F-4D97-AF65-F5344CB8AC3E}">
        <p14:creationId xmlns:p14="http://schemas.microsoft.com/office/powerpoint/2010/main" val="73021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6" name="Picture 5"/>
          <p:cNvPicPr>
            <a:picLocks noChangeAspect="1"/>
          </p:cNvPicPr>
          <p:nvPr userDrawn="1"/>
        </p:nvPicPr>
        <p:blipFill>
          <a:blip r:embed="rId3"/>
          <a:stretch>
            <a:fillRect/>
          </a:stretch>
        </p:blipFill>
        <p:spPr>
          <a:xfrm>
            <a:off x="446714" y="6029312"/>
            <a:ext cx="1673267" cy="368686"/>
          </a:xfrm>
          <a:prstGeom prst="rect">
            <a:avLst/>
          </a:prstGeom>
        </p:spPr>
      </p:pic>
    </p:spTree>
    <p:extLst>
      <p:ext uri="{BB962C8B-B14F-4D97-AF65-F5344CB8AC3E}">
        <p14:creationId xmlns:p14="http://schemas.microsoft.com/office/powerpoint/2010/main" val="2917361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23726623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437438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97" indent="0">
              <a:buNone/>
              <a:defRPr sz="1800">
                <a:solidFill>
                  <a:schemeClr val="bg1"/>
                </a:solidFill>
              </a:defRPr>
            </a:lvl3pPr>
            <a:lvl4pPr marL="448193" indent="0">
              <a:buNone/>
              <a:defRPr sz="1600">
                <a:solidFill>
                  <a:schemeClr val="bg1"/>
                </a:solidFill>
              </a:defRPr>
            </a:lvl4pPr>
            <a:lvl5pPr marL="672290"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2548692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52246961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2858584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9AEDEA4A-B9AC-46D6-B175-443BF29867E9}" type="datetimeFigureOut">
              <a:rPr lang="en-GB" smtClean="0"/>
              <a:t>19/05/2016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416744722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691841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827517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0461311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241" y="9647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389583252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241" y="16251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31164430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715767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962268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305876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4908503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9518930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EDEA4A-B9AC-46D6-B175-443BF29867E9}" type="datetimeFigureOut">
              <a:rPr lang="en-GB" smtClean="0"/>
              <a:t>19/05/2016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26340465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383254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6787218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029321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621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379677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792805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562279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8924011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7990403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27" tIns="45713" rIns="91427" bIns="45713" numCol="1" anchor="t" anchorCtr="0" compatLnSpc="1">
            <a:prstTxWarp prst="textNoShape">
              <a:avLst/>
            </a:prstTxWarp>
          </a:bodyPr>
          <a:lstStyle/>
          <a:p>
            <a:pPr marR="0" lvl="0" indent="0" defTabSz="932563"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5"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1"/>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3"/>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7" y="6302644"/>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0"/>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1" y="6600370"/>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6"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29"/>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3" name="Rectangle 52"/>
          <p:cNvSpPr/>
          <p:nvPr userDrawn="1"/>
        </p:nvSpPr>
        <p:spPr bwMode="auto">
          <a:xfrm>
            <a:off x="0" y="6344997"/>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a:biLevel thresh="25000"/>
          </a:blip>
          <a:stretch>
            <a:fillRect/>
          </a:stretch>
        </p:blipFill>
        <p:spPr>
          <a:xfrm>
            <a:off x="171510" y="6491045"/>
            <a:ext cx="936609" cy="206372"/>
          </a:xfrm>
          <a:prstGeom prst="rect">
            <a:avLst/>
          </a:prstGeom>
        </p:spPr>
      </p:pic>
    </p:spTree>
    <p:extLst>
      <p:ext uri="{BB962C8B-B14F-4D97-AF65-F5344CB8AC3E}">
        <p14:creationId xmlns:p14="http://schemas.microsoft.com/office/powerpoint/2010/main" val="160066325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AEDEA4A-B9AC-46D6-B175-443BF29867E9}" type="datetimeFigureOut">
              <a:rPr lang="en-GB" smtClean="0"/>
              <a:t>19/05/2016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12679793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l="478" t="-1" b="1518"/>
          <a:stretch/>
        </p:blipFill>
        <p:spPr>
          <a:xfrm>
            <a:off x="-7200" y="0"/>
            <a:ext cx="12199200" cy="5162399"/>
          </a:xfrm>
          <a:prstGeom prst="rect">
            <a:avLst/>
          </a:prstGeom>
        </p:spPr>
      </p:pic>
      <p:pic>
        <p:nvPicPr>
          <p:cNvPr id="15" name="Picture 14"/>
          <p:cNvPicPr>
            <a:picLocks noChangeAspect="1"/>
          </p:cNvPicPr>
          <p:nvPr userDrawn="1"/>
        </p:nvPicPr>
        <p:blipFill>
          <a:blip r:embed="rId3"/>
          <a:stretch>
            <a:fillRect/>
          </a:stretch>
        </p:blipFill>
        <p:spPr>
          <a:xfrm>
            <a:off x="9828314" y="6029312"/>
            <a:ext cx="1673267" cy="368686"/>
          </a:xfrm>
          <a:prstGeom prst="rect">
            <a:avLst/>
          </a:prstGeom>
        </p:spPr>
      </p:pic>
      <p:sp>
        <p:nvSpPr>
          <p:cNvPr id="8"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414710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90264" cy="6857996"/>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745" dirty="0">
                <a:gradFill>
                  <a:gsLst>
                    <a:gs pos="93939">
                      <a:srgbClr val="525252"/>
                    </a:gs>
                    <a:gs pos="80808">
                      <a:srgbClr val="525252"/>
                    </a:gs>
                  </a:gsLst>
                  <a:lin ang="5400000" scaled="1"/>
                </a:gradFill>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93939">
                      <a:srgbClr val="525252"/>
                    </a:gs>
                    <a:gs pos="80808">
                      <a:srgbClr val="525252"/>
                    </a:gs>
                  </a:gsLst>
                  <a:lin ang="5400000" scaled="1"/>
                </a:gradFill>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151062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2708" t="16947" r="68" b="15692"/>
          <a:stretch/>
        </p:blipFill>
        <p:spPr>
          <a:xfrm>
            <a:off x="623" y="-623"/>
            <a:ext cx="12191377" cy="6858623"/>
          </a:xfrm>
          <a:prstGeom prst="rect">
            <a:avLst/>
          </a:prstGeom>
        </p:spPr>
      </p:pic>
      <p:sp>
        <p:nvSpPr>
          <p:cNvPr id="2" name="Rectangle 1"/>
          <p:cNvSpPr/>
          <p:nvPr userDrawn="1"/>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82937" y="6220952"/>
            <a:ext cx="1653406" cy="356169"/>
          </a:xfrm>
          <a:prstGeom prst="rect">
            <a:avLst/>
          </a:prstGeom>
        </p:spPr>
      </p:pic>
    </p:spTree>
    <p:extLst>
      <p:ext uri="{BB962C8B-B14F-4D97-AF65-F5344CB8AC3E}">
        <p14:creationId xmlns:p14="http://schemas.microsoft.com/office/powerpoint/2010/main" val="93536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3503" y="6043943"/>
            <a:ext cx="1653406" cy="356169"/>
          </a:xfrm>
          <a:prstGeom prst="rect">
            <a:avLst/>
          </a:prstGeom>
        </p:spPr>
      </p:pic>
    </p:spTree>
    <p:extLst>
      <p:ext uri="{BB962C8B-B14F-4D97-AF65-F5344CB8AC3E}">
        <p14:creationId xmlns:p14="http://schemas.microsoft.com/office/powerpoint/2010/main" val="760134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213" y="6029312"/>
            <a:ext cx="1673890" cy="358621"/>
          </a:xfrm>
          <a:prstGeom prst="rect">
            <a:avLst/>
          </a:prstGeom>
        </p:spPr>
      </p:pic>
    </p:spTree>
    <p:extLst>
      <p:ext uri="{BB962C8B-B14F-4D97-AF65-F5344CB8AC3E}">
        <p14:creationId xmlns:p14="http://schemas.microsoft.com/office/powerpoint/2010/main" val="24112867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913732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023435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708105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2880780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0522357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AEDEA4A-B9AC-46D6-B175-443BF29867E9}" type="datetimeFigureOut">
              <a:rPr lang="en-GB" smtClean="0"/>
              <a:t>19/05/2016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400698612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07746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137904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66577879"/>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2955610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12162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4714544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53059404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178925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1097391"/>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812479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image" Target="../media/image2.png"/><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theme" Target="../theme/theme2.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image" Target="../media/image2.png"/><Relationship Id="rId2" Type="http://schemas.openxmlformats.org/officeDocument/2006/relationships/slideLayout" Target="../slideLayouts/slideLayout40.xml"/><Relationship Id="rId16" Type="http://schemas.openxmlformats.org/officeDocument/2006/relationships/theme" Target="../theme/theme3.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29" Type="http://schemas.openxmlformats.org/officeDocument/2006/relationships/image" Target="../media/image2.png"/><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theme" Target="../theme/theme4.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theme" Target="../theme/theme5.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image" Target="../media/image2.png"/><Relationship Id="rId3" Type="http://schemas.openxmlformats.org/officeDocument/2006/relationships/slideLayout" Target="../slideLayouts/slideLayout108.xml"/><Relationship Id="rId21" Type="http://schemas.openxmlformats.org/officeDocument/2006/relationships/slideLayout" Target="../slideLayouts/slideLayout126.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theme" Target="../theme/theme6.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EDEA4A-B9AC-46D6-B175-443BF29867E9}" type="datetimeFigureOut">
              <a:rPr lang="en-GB" smtClean="0"/>
              <a:t>19/05/2016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4CBF51-22A0-4990-AF7F-68BD484AD1C2}" type="slidenum">
              <a:rPr lang="en-GB" smtClean="0"/>
              <a:t>‹#›</a:t>
            </a:fld>
            <a:endParaRPr lang="en-GB"/>
          </a:p>
        </p:txBody>
      </p:sp>
    </p:spTree>
    <p:extLst>
      <p:ext uri="{BB962C8B-B14F-4D97-AF65-F5344CB8AC3E}">
        <p14:creationId xmlns:p14="http://schemas.microsoft.com/office/powerpoint/2010/main" val="4228922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9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09362973"/>
      </p:ext>
    </p:extLst>
  </p:cSld>
  <p:clrMap bg1="dk1" tx1="lt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1"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7"/>
          <a:stretch>
            <a:fillRect/>
          </a:stretch>
        </p:blipFill>
        <p:spPr>
          <a:xfrm rot="5400000">
            <a:off x="9208748" y="2991033"/>
            <a:ext cx="6858623" cy="876557"/>
          </a:xfrm>
          <a:prstGeom prst="rect">
            <a:avLst/>
          </a:prstGeom>
        </p:spPr>
      </p:pic>
      <p:sp>
        <p:nvSpPr>
          <p:cNvPr id="35" name="Rectangle 34"/>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01086500"/>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173">
          <p15:clr>
            <a:srgbClr val="5ACBF0"/>
          </p15:clr>
        </p15:guide>
        <p15:guide id="9" pos="3917">
          <p15:clr>
            <a:srgbClr val="5ACBF0"/>
          </p15:clr>
        </p15:guide>
        <p15:guide id="15" pos="7661">
          <p15:clr>
            <a:srgbClr val="5ACBF0"/>
          </p15:clr>
        </p15:guide>
        <p15:guide id="16" pos="288">
          <p15:clr>
            <a:srgbClr val="C35EA4"/>
          </p15:clr>
        </p15:guide>
        <p15:guide id="17" pos="7546">
          <p15:clr>
            <a:srgbClr val="C35EA4"/>
          </p15:clr>
        </p15:guide>
        <p15:guide id="25" orient="horz" pos="302">
          <p15:clr>
            <a:srgbClr val="C35EA4"/>
          </p15:clr>
        </p15:guide>
        <p15:guide id="26" orient="horz" pos="4075">
          <p15:clr>
            <a:srgbClr val="C35EA4"/>
          </p15:clr>
        </p15:guide>
        <p15:guide id="27" pos="3797">
          <p15:clr>
            <a:srgbClr val="5ACBF0"/>
          </p15:clr>
        </p15:guide>
        <p15:guide id="28" pos="4013">
          <p15:clr>
            <a:srgbClr val="5ACBF0"/>
          </p15:clr>
        </p15:guide>
        <p15:guide id="29" orient="horz" pos="3883">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82695221"/>
      </p:ext>
    </p:extLst>
  </p:cSld>
  <p:clrMap bg1="dk1" tx1="lt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Lst>
  <p:transition>
    <p:fade/>
  </p:transition>
  <p:txStyles>
    <p:title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051745020"/>
      </p:ext>
    </p:extLst>
  </p:cSld>
  <p:clrMap bg1="dk1" tx1="lt1" bg2="dk2" tx2="lt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 id="2147483762"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747157635"/>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 id="2147483786" r:id="rId23"/>
    <p:sldLayoutId id="2147483787" r:id="rId24"/>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hyperlink" Target="http://1drv.ms/1p9FbTl" TargetMode="External"/><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microsoft.com/office/2007/relationships/hdphoto" Target="../media/hdphoto1.wdp"/><Relationship Id="rId5" Type="http://schemas.openxmlformats.org/officeDocument/2006/relationships/image" Target="../media/image20.png"/><Relationship Id="rId4" Type="http://schemas.openxmlformats.org/officeDocument/2006/relationships/hyperlink" Target="http://aka.ms/techdaymltrack"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hyperlink" Target="https://gallery.cortanaintelligence.com/notebooks"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hyperlink" Target="https://azure.microsoft.com/en-us/documentation/articles/machine-learning-retrain-models-programmatically/"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hyperlink" Target="https://www.microsoft.com/cognitive-services"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8.xml"/><Relationship Id="rId1" Type="http://schemas.openxmlformats.org/officeDocument/2006/relationships/slideLayout" Target="../slideLayouts/slideLayout122.xml"/></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9.xml"/><Relationship Id="rId1" Type="http://schemas.openxmlformats.org/officeDocument/2006/relationships/slideLayout" Target="../slideLayouts/slideLayout1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4.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hyperlink" Target="http://blogs.technet.com/b/machinelearning/" TargetMode="Externa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0.png"/><Relationship Id="rId7"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8" Type="http://schemas.openxmlformats.org/officeDocument/2006/relationships/hyperlink" Target="https://azureinfo.microsoft.com/BigDataAdvancedAnalyticsWebinars.html" TargetMode="External"/><Relationship Id="rId3" Type="http://schemas.openxmlformats.org/officeDocument/2006/relationships/image" Target="../media/image20.png"/><Relationship Id="rId7" Type="http://schemas.openxmlformats.org/officeDocument/2006/relationships/hyperlink" Target="http://azure.microsoft.com/en-us/documentation/articles/machine-learning-retrain-models-programmatically/" TargetMode="External"/><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hyperlink" Target="http://channel9.msdn.com/Search?term=Azure%20Machine%20Learning#ch9Search&amp;lang-en=en" TargetMode="External"/><Relationship Id="rId11" Type="http://schemas.openxmlformats.org/officeDocument/2006/relationships/hyperlink" Target="https://azure.microsoft.com/en-us/documentation/articles/machine-learning-excel-add-in-for-web-services/" TargetMode="External"/><Relationship Id="rId5" Type="http://schemas.openxmlformats.org/officeDocument/2006/relationships/hyperlink" Target="https://azure.microsoft.com/en-us/documentation/services/machine-learning/" TargetMode="External"/><Relationship Id="rId10" Type="http://schemas.openxmlformats.org/officeDocument/2006/relationships/hyperlink" Target="http://blogs.technet.com/b/machinelearning/archive/2015/07/24/introducing-jupyter-notebooks-in-azure-ml-studio.aspx" TargetMode="External"/><Relationship Id="rId4" Type="http://schemas.openxmlformats.org/officeDocument/2006/relationships/hyperlink" Target="http://download.microsoft.com/download/A/6/1/A613E11E-8F9C-424A-B99D-65344785C288/microsoft-machine-learning-algorithm-cheat-sheet-v6.pdf" TargetMode="External"/><Relationship Id="rId9" Type="http://schemas.openxmlformats.org/officeDocument/2006/relationships/hyperlink" Target="http://blogs.technet.com/b/machinelearning/"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hyperlink" Target="https://azure.microsoft.com/en-us/documentation/articles/machine-learning-r-quickstart/#timeseries" TargetMode="External"/><Relationship Id="rId4" Type="http://schemas.openxmlformats.org/officeDocument/2006/relationships/hyperlink" Target="https://blogs.technet.microsoft.com/machinelearning/2015/02/16/neural-nets-in-azure-ml-introduction-to-net/"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30.emf"/></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30.emf"/></Relationships>
</file>

<file path=ppt/slides/_rels/slide29.xml.rels><?xml version="1.0" encoding="UTF-8" standalone="yes"?>
<Relationships xmlns="http://schemas.openxmlformats.org/package/2006/relationships"><Relationship Id="rId3" Type="http://schemas.openxmlformats.org/officeDocument/2006/relationships/image" Target="cid:image004.png@01CFE973.7201DFB0" TargetMode="External"/><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1.xml"/></Relationships>
</file>

<file path=ppt/slides/_rels/slide30.xml.rels><?xml version="1.0" encoding="UTF-8" standalone="yes"?>
<Relationships xmlns="http://schemas.openxmlformats.org/package/2006/relationships"><Relationship Id="rId3" Type="http://schemas.openxmlformats.org/officeDocument/2006/relationships/image" Target="cid:image007.png@01CFE973.7201DFB0" TargetMode="External"/><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cid:image009.png@01CFE973.7201DFB0" TargetMode="External"/><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cid:image010.png@01CFE973.7201DFB0" TargetMode="External"/><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cid:image017.png@01CFE973.7201DFB0" TargetMode="External"/><Relationship Id="rId2" Type="http://schemas.openxmlformats.org/officeDocument/2006/relationships/image" Target="../media/image51.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cid:image019.png@01CFE973.7201DFB0" TargetMode="External"/><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9.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hyperlink" Target="http://en.wikipedia.org/wiki/Cross_Industry_Standard_Process_for_Data_Minin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021" y="334925"/>
            <a:ext cx="12208042" cy="6188150"/>
          </a:xfrm>
          <a:prstGeom prst="rect">
            <a:avLst/>
          </a:prstGeom>
        </p:spPr>
      </p:pic>
      <p:sp>
        <p:nvSpPr>
          <p:cNvPr id="5" name="Text Placeholder 4"/>
          <p:cNvSpPr>
            <a:spLocks noGrp="1"/>
          </p:cNvSpPr>
          <p:nvPr>
            <p:ph type="body" sz="quarter" idx="12"/>
          </p:nvPr>
        </p:nvSpPr>
        <p:spPr>
          <a:xfrm>
            <a:off x="1" y="4227210"/>
            <a:ext cx="8299937" cy="1794661"/>
          </a:xfrm>
          <a:solidFill>
            <a:srgbClr val="00A4EF"/>
          </a:solidFill>
        </p:spPr>
        <p:txBody>
          <a:bodyPr/>
          <a:lstStyle/>
          <a:p>
            <a:r>
              <a:rPr lang="en-US" sz="2800" dirty="0">
                <a:solidFill>
                  <a:schemeClr val="bg1"/>
                </a:solidFill>
                <a:latin typeface="Segoe UI Light" panose="020B0502040204020203" pitchFamily="34" charset="0"/>
                <a:cs typeface="Segoe UI Light" panose="020B0502040204020203" pitchFamily="34" charset="0"/>
              </a:rPr>
              <a:t>Bianca Furtuna @</a:t>
            </a:r>
            <a:r>
              <a:rPr lang="en-US" sz="2800" dirty="0" err="1">
                <a:solidFill>
                  <a:schemeClr val="bg1"/>
                </a:solidFill>
                <a:latin typeface="Segoe UI Light" panose="020B0502040204020203" pitchFamily="34" charset="0"/>
                <a:cs typeface="Segoe UI Light" panose="020B0502040204020203" pitchFamily="34" charset="0"/>
              </a:rPr>
              <a:t>Fur_Bi</a:t>
            </a:r>
            <a:endParaRPr lang="en-US" sz="2800" dirty="0">
              <a:solidFill>
                <a:schemeClr val="bg1"/>
              </a:solidFill>
              <a:latin typeface="Segoe UI Light" panose="020B0502040204020203" pitchFamily="34" charset="0"/>
              <a:cs typeface="Segoe UI Light" panose="020B0502040204020203" pitchFamily="34" charset="0"/>
            </a:endParaRPr>
          </a:p>
          <a:p>
            <a:r>
              <a:rPr lang="en-US" sz="2800" dirty="0">
                <a:solidFill>
                  <a:schemeClr val="bg1"/>
                </a:solidFill>
                <a:latin typeface="Segoe UI Light" panose="020B0502040204020203" pitchFamily="34" charset="0"/>
                <a:cs typeface="Segoe UI Light" panose="020B0502040204020203" pitchFamily="34" charset="0"/>
              </a:rPr>
              <a:t>Technical Evangelist</a:t>
            </a:r>
          </a:p>
          <a:p>
            <a:r>
              <a:rPr lang="en-US" sz="2800" dirty="0">
                <a:solidFill>
                  <a:schemeClr val="bg1"/>
                </a:solidFill>
                <a:latin typeface="Segoe UI Light" panose="020B0502040204020203" pitchFamily="34" charset="0"/>
                <a:cs typeface="Segoe UI Light" panose="020B0502040204020203" pitchFamily="34" charset="0"/>
              </a:rPr>
              <a:t>Microsoft</a:t>
            </a:r>
          </a:p>
        </p:txBody>
      </p:sp>
      <p:sp>
        <p:nvSpPr>
          <p:cNvPr id="4" name="Title 3"/>
          <p:cNvSpPr>
            <a:spLocks noGrp="1"/>
          </p:cNvSpPr>
          <p:nvPr>
            <p:ph type="title"/>
          </p:nvPr>
        </p:nvSpPr>
        <p:spPr>
          <a:xfrm>
            <a:off x="0" y="2163504"/>
            <a:ext cx="8299938" cy="2095610"/>
          </a:xfrm>
          <a:solidFill>
            <a:srgbClr val="00A4EF"/>
          </a:solidFill>
        </p:spPr>
        <p:txBody>
          <a:bodyPr anchor="ctr"/>
          <a:lstStyle/>
          <a:p>
            <a:r>
              <a:rPr lang="en-US" dirty="0">
                <a:solidFill>
                  <a:schemeClr val="bg1"/>
                </a:solidFill>
                <a:latin typeface="Segoe UI Light" panose="020B0502040204020203" pitchFamily="34" charset="0"/>
                <a:cs typeface="Segoe UI Light" panose="020B0502040204020203" pitchFamily="34" charset="0"/>
              </a:rPr>
              <a:t>Microsoft Azure Machine Learning</a:t>
            </a:r>
          </a:p>
        </p:txBody>
      </p:sp>
      <p:pic>
        <p:nvPicPr>
          <p:cNvPr id="7" name="Picture 6"/>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1003" b="100000" l="0" r="98976"/>
                    </a14:imgEffect>
                  </a14:imgLayer>
                </a14:imgProps>
              </a:ext>
              <a:ext uri="{28A0092B-C50C-407E-A947-70E740481C1C}">
                <a14:useLocalDpi xmlns:a14="http://schemas.microsoft.com/office/drawing/2010/main" val="0"/>
              </a:ext>
            </a:extLst>
          </a:blip>
          <a:srcRect r="4848"/>
          <a:stretch/>
        </p:blipFill>
        <p:spPr>
          <a:xfrm>
            <a:off x="6570878" y="4196900"/>
            <a:ext cx="1685569" cy="1807717"/>
          </a:xfrm>
          <a:prstGeom prst="rect">
            <a:avLst/>
          </a:prstGeom>
        </p:spPr>
      </p:pic>
    </p:spTree>
    <p:extLst>
      <p:ext uri="{BB962C8B-B14F-4D97-AF65-F5344CB8AC3E}">
        <p14:creationId xmlns:p14="http://schemas.microsoft.com/office/powerpoint/2010/main" val="997262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92760" y="1894386"/>
            <a:ext cx="4144108" cy="4247317"/>
          </a:xfrm>
          <a:prstGeom prst="rect">
            <a:avLst/>
          </a:prstGeom>
        </p:spPr>
        <p:txBody>
          <a:bodyPr wrap="square">
            <a:spAutoFit/>
          </a:bodyPr>
          <a:lstStyle/>
          <a:p>
            <a:pPr marL="342900" indent="-342900">
              <a:spcAft>
                <a:spcPts val="1800"/>
              </a:spcAft>
              <a:buClr>
                <a:srgbClr val="00A4EF"/>
              </a:buClr>
              <a:buFont typeface="Segoe UI Light" panose="020B0502040204020203" pitchFamily="34" charset="0"/>
              <a:buChar char="•"/>
            </a:pPr>
            <a:r>
              <a:rPr lang="en-US" sz="2000" dirty="0">
                <a:latin typeface="Segoe UI Light" panose="020B0502040204020203" pitchFamily="34" charset="0"/>
                <a:cs typeface="Segoe UI Light" panose="020B0502040204020203" pitchFamily="34" charset="0"/>
              </a:rPr>
              <a:t>Fully managed cloud service</a:t>
            </a:r>
          </a:p>
          <a:p>
            <a:pPr marL="342900" indent="-342900">
              <a:spcAft>
                <a:spcPts val="1800"/>
              </a:spcAft>
              <a:buClr>
                <a:srgbClr val="00A4EF"/>
              </a:buClr>
              <a:buFont typeface="Segoe UI Light" panose="020B0502040204020203" pitchFamily="34" charset="0"/>
              <a:buChar char="•"/>
            </a:pPr>
            <a:r>
              <a:rPr lang="en-US" sz="2000" dirty="0">
                <a:latin typeface="Segoe UI Light" panose="020B0502040204020203" pitchFamily="34" charset="0"/>
                <a:cs typeface="Segoe UI Light" panose="020B0502040204020203" pitchFamily="34" charset="0"/>
              </a:rPr>
              <a:t>Accessed via a browser</a:t>
            </a:r>
          </a:p>
          <a:p>
            <a:pPr marL="342900" indent="-342900">
              <a:spcAft>
                <a:spcPts val="1800"/>
              </a:spcAft>
              <a:buClr>
                <a:srgbClr val="00A4EF"/>
              </a:buClr>
              <a:buFont typeface="Segoe UI Light" panose="020B0502040204020203" pitchFamily="34" charset="0"/>
              <a:buChar char="•"/>
            </a:pPr>
            <a:r>
              <a:rPr lang="en-US" sz="2000" dirty="0">
                <a:latin typeface="Segoe UI Light" panose="020B0502040204020203" pitchFamily="34" charset="0"/>
                <a:cs typeface="Segoe UI Light" panose="020B0502040204020203" pitchFamily="34" charset="0"/>
              </a:rPr>
              <a:t>Best in class machine learning algorithms </a:t>
            </a:r>
          </a:p>
          <a:p>
            <a:pPr marL="342900" indent="-342900">
              <a:spcAft>
                <a:spcPts val="1800"/>
              </a:spcAft>
              <a:buClr>
                <a:srgbClr val="00A4EF"/>
              </a:buClr>
              <a:buFont typeface="Segoe UI Light" panose="020B0502040204020203" pitchFamily="34" charset="0"/>
              <a:buChar char="•"/>
            </a:pPr>
            <a:r>
              <a:rPr lang="en-US" sz="2000" dirty="0">
                <a:latin typeface="Segoe UI Light" panose="020B0502040204020203" pitchFamily="34" charset="0"/>
                <a:cs typeface="Segoe UI Light" panose="020B0502040204020203" pitchFamily="34" charset="0"/>
              </a:rPr>
              <a:t>Support for R/Python/SQL</a:t>
            </a:r>
          </a:p>
          <a:p>
            <a:pPr marL="342900" indent="-342900">
              <a:spcAft>
                <a:spcPts val="1800"/>
              </a:spcAft>
              <a:buClr>
                <a:srgbClr val="00A4EF"/>
              </a:buClr>
              <a:buFont typeface="Segoe UI Light" panose="020B0502040204020203" pitchFamily="34" charset="0"/>
              <a:buChar char="•"/>
            </a:pPr>
            <a:r>
              <a:rPr lang="en-US" sz="2000" dirty="0">
                <a:latin typeface="Segoe UI Light" panose="020B0502040204020203" pitchFamily="34" charset="0"/>
                <a:cs typeface="Segoe UI Light" panose="020B0502040204020203" pitchFamily="34" charset="0"/>
              </a:rPr>
              <a:t>Collaborative data science </a:t>
            </a:r>
          </a:p>
          <a:p>
            <a:pPr marL="342900" indent="-342900">
              <a:spcAft>
                <a:spcPts val="1800"/>
              </a:spcAft>
              <a:buClr>
                <a:srgbClr val="00A4EF"/>
              </a:buClr>
              <a:buFont typeface="Segoe UI Light" panose="020B0502040204020203" pitchFamily="34" charset="0"/>
              <a:buChar char="•"/>
            </a:pPr>
            <a:r>
              <a:rPr lang="en-US" sz="2000" dirty="0">
                <a:latin typeface="Segoe UI Light" panose="020B0502040204020203" pitchFamily="34" charset="0"/>
                <a:cs typeface="Segoe UI Light" panose="020B0502040204020203" pitchFamily="34" charset="0"/>
              </a:rPr>
              <a:t>Quickly deploy models as web services</a:t>
            </a:r>
          </a:p>
          <a:p>
            <a:pPr marL="342900" indent="-342900">
              <a:spcAft>
                <a:spcPts val="1800"/>
              </a:spcAft>
              <a:buClr>
                <a:srgbClr val="00A4EF"/>
              </a:buClr>
              <a:buFont typeface="Segoe UI Light" panose="020B0502040204020203" pitchFamily="34" charset="0"/>
              <a:buChar char="•"/>
            </a:pPr>
            <a:r>
              <a:rPr lang="en-US" sz="2000" dirty="0">
                <a:latin typeface="Segoe UI Light" panose="020B0502040204020203" pitchFamily="34" charset="0"/>
                <a:cs typeface="Segoe UI Light" panose="020B0502040204020203" pitchFamily="34" charset="0"/>
              </a:rPr>
              <a:t>Publish to a Gallery</a:t>
            </a:r>
          </a:p>
        </p:txBody>
      </p:sp>
      <p:sp>
        <p:nvSpPr>
          <p:cNvPr id="7" name="Rectangle 6"/>
          <p:cNvSpPr/>
          <p:nvPr/>
        </p:nvSpPr>
        <p:spPr>
          <a:xfrm>
            <a:off x="0" y="0"/>
            <a:ext cx="12192000" cy="1535069"/>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1"/>
          <p:cNvSpPr>
            <a:spLocks noGrp="1"/>
          </p:cNvSpPr>
          <p:nvPr>
            <p:ph type="title"/>
          </p:nvPr>
        </p:nvSpPr>
        <p:spPr>
          <a:xfrm>
            <a:off x="114719" y="104753"/>
            <a:ext cx="10515600" cy="1325563"/>
          </a:xfrm>
        </p:spPr>
        <p:txBody>
          <a:bodyPr>
            <a:normAutofit/>
          </a:bodyPr>
          <a:lstStyle/>
          <a:p>
            <a:r>
              <a:rPr lang="en-GB" sz="5400" dirty="0">
                <a:solidFill>
                  <a:schemeClr val="bg1"/>
                </a:solidFill>
                <a:latin typeface="Segoe UI Light" panose="020B0502040204020203" pitchFamily="34" charset="0"/>
                <a:cs typeface="Segoe UI Light" panose="020B0502040204020203" pitchFamily="34" charset="0"/>
              </a:rPr>
              <a:t>What is Azure Machine Learning</a:t>
            </a:r>
          </a:p>
        </p:txBody>
      </p:sp>
      <p:pic>
        <p:nvPicPr>
          <p:cNvPr id="10" name="Picture 9"/>
          <p:cNvPicPr>
            <a:picLocks noChangeAspect="1"/>
          </p:cNvPicPr>
          <p:nvPr/>
        </p:nvPicPr>
        <p:blipFill>
          <a:blip r:embed="rId3"/>
          <a:stretch>
            <a:fillRect/>
          </a:stretch>
        </p:blipFill>
        <p:spPr>
          <a:xfrm>
            <a:off x="4543352" y="2297631"/>
            <a:ext cx="7323875" cy="3440825"/>
          </a:xfrm>
          <a:prstGeom prst="rect">
            <a:avLst/>
          </a:prstGeom>
        </p:spPr>
      </p:pic>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spTree>
    <p:extLst>
      <p:ext uri="{BB962C8B-B14F-4D97-AF65-F5344CB8AC3E}">
        <p14:creationId xmlns:p14="http://schemas.microsoft.com/office/powerpoint/2010/main" val="671624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A4EF"/>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normAutofit/>
          </a:bodyPr>
          <a:lstStyle/>
          <a:p>
            <a:r>
              <a:rPr lang="en-US" sz="7200" dirty="0">
                <a:latin typeface="Segoe UI Light" panose="020B0502040204020203" pitchFamily="34" charset="0"/>
                <a:cs typeface="Segoe UI Light" panose="020B0502040204020203" pitchFamily="34" charset="0"/>
              </a:rPr>
              <a:t>Azure ML Studio Lab</a:t>
            </a:r>
          </a:p>
        </p:txBody>
      </p:sp>
      <p:sp>
        <p:nvSpPr>
          <p:cNvPr id="3" name="Text Placeholder 4"/>
          <p:cNvSpPr txBox="1">
            <a:spLocks/>
          </p:cNvSpPr>
          <p:nvPr/>
        </p:nvSpPr>
        <p:spPr>
          <a:xfrm>
            <a:off x="269239" y="3880389"/>
            <a:ext cx="10198594" cy="1794661"/>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dirty="0">
                <a:latin typeface="Segoe UI Light" panose="020B0502040204020203" pitchFamily="34" charset="0"/>
                <a:cs typeface="Segoe UI Light" panose="020B0502040204020203" pitchFamily="34" charset="0"/>
              </a:rPr>
              <a:t>Flight Delay Scenario</a:t>
            </a:r>
          </a:p>
          <a:p>
            <a:pPr marL="0" indent="0">
              <a:buNone/>
            </a:pPr>
            <a:endParaRPr lang="en-US" dirty="0">
              <a:latin typeface="Segoe UI Light" panose="020B0502040204020203" pitchFamily="34" charset="0"/>
              <a:cs typeface="Segoe UI Light" panose="020B0502040204020203" pitchFamily="34" charset="0"/>
            </a:endParaRPr>
          </a:p>
          <a:p>
            <a:pPr marL="0" indent="0">
              <a:buNone/>
            </a:pPr>
            <a:r>
              <a:rPr lang="en-US" dirty="0">
                <a:latin typeface="Segoe UI Light" panose="020B0502040204020203" pitchFamily="34" charset="0"/>
                <a:cs typeface="Segoe UI Light" panose="020B0502040204020203" pitchFamily="34" charset="0"/>
              </a:rPr>
              <a:t>Lab Resources are at: </a:t>
            </a:r>
            <a:endParaRPr lang="en-US" dirty="0">
              <a:latin typeface="Segoe UI Light" panose="020B0502040204020203" pitchFamily="34" charset="0"/>
              <a:cs typeface="Segoe UI Light" panose="020B0502040204020203" pitchFamily="34" charset="0"/>
              <a:hlinkClick r:id="rId3"/>
            </a:endParaRPr>
          </a:p>
          <a:p>
            <a:pPr marL="0" indent="0">
              <a:buNone/>
            </a:pPr>
            <a:r>
              <a:rPr lang="en-GB" sz="4400" dirty="0">
                <a:solidFill>
                  <a:schemeClr val="bg2">
                    <a:lumMod val="50000"/>
                  </a:schemeClr>
                </a:solidFill>
                <a:hlinkClick r:id="rId4"/>
              </a:rPr>
              <a:t>http://aka.ms/techdaymltrack</a:t>
            </a:r>
            <a:r>
              <a:rPr lang="en-GB" sz="4400" dirty="0">
                <a:solidFill>
                  <a:schemeClr val="bg2">
                    <a:lumMod val="50000"/>
                  </a:schemeClr>
                </a:solidFill>
              </a:rPr>
              <a:t> </a:t>
            </a:r>
          </a:p>
        </p:txBody>
      </p:sp>
      <p:pic>
        <p:nvPicPr>
          <p:cNvPr id="6" name="Picture 5"/>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03" b="100000" l="0" r="98976"/>
                    </a14:imgEffect>
                  </a14:imgLayer>
                </a14:imgProps>
              </a:ext>
              <a:ext uri="{28A0092B-C50C-407E-A947-70E740481C1C}">
                <a14:useLocalDpi xmlns:a14="http://schemas.microsoft.com/office/drawing/2010/main" val="0"/>
              </a:ext>
            </a:extLst>
          </a:blip>
          <a:srcRect r="4848"/>
          <a:stretch/>
        </p:blipFill>
        <p:spPr>
          <a:xfrm>
            <a:off x="10360558" y="4908100"/>
            <a:ext cx="1685569" cy="1807717"/>
          </a:xfrm>
          <a:prstGeom prst="rect">
            <a:avLst/>
          </a:prstGeom>
        </p:spPr>
      </p:pic>
    </p:spTree>
    <p:extLst>
      <p:ext uri="{BB962C8B-B14F-4D97-AF65-F5344CB8AC3E}">
        <p14:creationId xmlns:p14="http://schemas.microsoft.com/office/powerpoint/2010/main" val="2352203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38200" y="1690688"/>
            <a:ext cx="10515600" cy="3797963"/>
          </a:xfrm>
          <a:prstGeom prst="rect">
            <a:avLst/>
          </a:prstGeom>
        </p:spPr>
        <p:txBody>
          <a:bodyPr wrap="square">
            <a:spAutoFit/>
          </a:bodyPr>
          <a:lstStyle/>
          <a:p>
            <a:pPr>
              <a:lnSpc>
                <a:spcPct val="110000"/>
              </a:lnSpc>
              <a:spcAft>
                <a:spcPts val="2400"/>
              </a:spcAft>
            </a:pPr>
            <a:r>
              <a:rPr lang="en-GB" sz="2000" dirty="0">
                <a:effectLst/>
                <a:latin typeface="Segoe UI Light" panose="020B0502040204020203" pitchFamily="34" charset="0"/>
                <a:ea typeface="Times New Roman" panose="02020603050405020304" pitchFamily="18" charset="0"/>
                <a:cs typeface="Segoe UI Light" panose="020B0502040204020203" pitchFamily="34" charset="0"/>
              </a:rPr>
              <a:t>Create and publish a model that predicts:</a:t>
            </a:r>
          </a:p>
          <a:p>
            <a:pPr>
              <a:lnSpc>
                <a:spcPct val="110000"/>
              </a:lnSpc>
              <a:spcAft>
                <a:spcPts val="2400"/>
              </a:spcAft>
            </a:pPr>
            <a:r>
              <a:rPr lang="en-GB" sz="2400" b="1" dirty="0">
                <a:solidFill>
                  <a:srgbClr val="00A4EF"/>
                </a:solidFill>
                <a:latin typeface="Segoe UI Light" panose="020B0502040204020203" pitchFamily="34" charset="0"/>
                <a:ea typeface="Times New Roman" panose="02020603050405020304" pitchFamily="18" charset="0"/>
                <a:cs typeface="Segoe UI Light" panose="020B0502040204020203" pitchFamily="34" charset="0"/>
              </a:rPr>
              <a:t>Will</a:t>
            </a:r>
            <a:r>
              <a:rPr lang="en-GB" sz="2400" b="1" dirty="0">
                <a:solidFill>
                  <a:srgbClr val="00A4EF"/>
                </a:solidFill>
                <a:effectLst/>
                <a:latin typeface="Segoe UI Light" panose="020B0502040204020203" pitchFamily="34" charset="0"/>
                <a:ea typeface="Times New Roman" panose="02020603050405020304" pitchFamily="18" charset="0"/>
                <a:cs typeface="Segoe UI Light" panose="020B0502040204020203" pitchFamily="34" charset="0"/>
              </a:rPr>
              <a:t> a flight be delayed given a range of flight details and weather data. </a:t>
            </a:r>
          </a:p>
          <a:p>
            <a:pPr>
              <a:lnSpc>
                <a:spcPct val="110000"/>
              </a:lnSpc>
              <a:spcAft>
                <a:spcPts val="2400"/>
              </a:spcAft>
            </a:pPr>
            <a:r>
              <a:rPr lang="en-GB" sz="2000" dirty="0">
                <a:latin typeface="Segoe UI Light" panose="020B0502040204020203" pitchFamily="34" charset="0"/>
                <a:ea typeface="Times New Roman" panose="02020603050405020304" pitchFamily="18" charset="0"/>
                <a:cs typeface="Segoe UI Light" panose="020B0502040204020203" pitchFamily="34" charset="0"/>
              </a:rPr>
              <a:t>Using </a:t>
            </a:r>
            <a:r>
              <a:rPr lang="en-GB" sz="2000" dirty="0">
                <a:effectLst/>
                <a:latin typeface="Segoe UI Light" panose="020B0502040204020203" pitchFamily="34" charset="0"/>
                <a:ea typeface="Times New Roman" panose="02020603050405020304" pitchFamily="18" charset="0"/>
                <a:cs typeface="Segoe UI Light" panose="020B0502040204020203" pitchFamily="34" charset="0"/>
              </a:rPr>
              <a:t>two datasets: flight delay data and weather data</a:t>
            </a:r>
          </a:p>
          <a:p>
            <a:pPr>
              <a:lnSpc>
                <a:spcPct val="110000"/>
              </a:lnSpc>
              <a:spcAft>
                <a:spcPts val="2400"/>
              </a:spcAft>
            </a:pPr>
            <a:r>
              <a:rPr lang="en-GB" sz="2000" dirty="0">
                <a:effectLst/>
                <a:latin typeface="Segoe UI Light" panose="020B0502040204020203" pitchFamily="34" charset="0"/>
                <a:ea typeface="Times New Roman" panose="02020603050405020304" pitchFamily="18" charset="0"/>
                <a:cs typeface="Segoe UI Light" panose="020B0502040204020203" pitchFamily="34" charset="0"/>
              </a:rPr>
              <a:t>The model created will be a form of Supervised </a:t>
            </a:r>
            <a:r>
              <a:rPr lang="en-GB" sz="2000" dirty="0">
                <a:latin typeface="Segoe UI Light" panose="020B0502040204020203" pitchFamily="34" charset="0"/>
                <a:ea typeface="Times New Roman" panose="02020603050405020304" pitchFamily="18" charset="0"/>
                <a:cs typeface="Segoe UI Light" panose="020B0502040204020203" pitchFamily="34" charset="0"/>
              </a:rPr>
              <a:t>L</a:t>
            </a:r>
            <a:r>
              <a:rPr lang="en-GB" sz="2000" dirty="0">
                <a:effectLst/>
                <a:latin typeface="Segoe UI Light" panose="020B0502040204020203" pitchFamily="34" charset="0"/>
                <a:ea typeface="Times New Roman" panose="02020603050405020304" pitchFamily="18" charset="0"/>
                <a:cs typeface="Segoe UI Light" panose="020B0502040204020203" pitchFamily="34" charset="0"/>
              </a:rPr>
              <a:t>earning and will use Binary Classification</a:t>
            </a:r>
          </a:p>
          <a:p>
            <a:pPr algn="ctr">
              <a:lnSpc>
                <a:spcPct val="110000"/>
              </a:lnSpc>
              <a:spcAft>
                <a:spcPts val="2400"/>
              </a:spcAft>
            </a:pPr>
            <a:r>
              <a:rPr lang="en-GB" sz="2400" b="1" dirty="0">
                <a:solidFill>
                  <a:srgbClr val="00A4EF"/>
                </a:solidFill>
                <a:latin typeface="Segoe UI Light" panose="020B0502040204020203" pitchFamily="34" charset="0"/>
                <a:ea typeface="Times New Roman" panose="02020603050405020304" pitchFamily="18" charset="0"/>
                <a:cs typeface="Segoe UI Light" panose="020B0502040204020203" pitchFamily="34" charset="0"/>
              </a:rPr>
              <a:t>U</a:t>
            </a:r>
            <a:r>
              <a:rPr lang="en-GB" sz="2400" b="1" dirty="0">
                <a:solidFill>
                  <a:srgbClr val="00A4EF"/>
                </a:solidFill>
                <a:effectLst/>
                <a:latin typeface="Segoe UI Light" panose="020B0502040204020203" pitchFamily="34" charset="0"/>
                <a:ea typeface="Times New Roman" panose="02020603050405020304" pitchFamily="18" charset="0"/>
                <a:cs typeface="Segoe UI Light" panose="020B0502040204020203" pitchFamily="34" charset="0"/>
              </a:rPr>
              <a:t>se historical flight and weather data to predict if a future flight is delayed or not. </a:t>
            </a:r>
            <a:endParaRPr lang="en-GB" sz="2000" b="1" dirty="0">
              <a:solidFill>
                <a:srgbClr val="00A4EF"/>
              </a:solidFill>
              <a:effectLst/>
              <a:latin typeface="Segoe UI Light" panose="020B0502040204020203" pitchFamily="34" charset="0"/>
              <a:ea typeface="Times New Roman" panose="02020603050405020304" pitchFamily="18" charset="0"/>
              <a:cs typeface="Segoe UI Light" panose="020B0502040204020203" pitchFamily="34" charset="0"/>
            </a:endParaRPr>
          </a:p>
          <a:p>
            <a:pPr>
              <a:lnSpc>
                <a:spcPct val="110000"/>
              </a:lnSpc>
              <a:spcAft>
                <a:spcPts val="2400"/>
              </a:spcAft>
            </a:pPr>
            <a:r>
              <a:rPr lang="en-GB" sz="2000" dirty="0">
                <a:latin typeface="Segoe UI Light" panose="020B0502040204020203" pitchFamily="34" charset="0"/>
                <a:ea typeface="Times New Roman" panose="02020603050405020304" pitchFamily="18" charset="0"/>
                <a:cs typeface="Segoe UI Light" panose="020B0502040204020203" pitchFamily="34" charset="0"/>
              </a:rPr>
              <a:t>Finally </a:t>
            </a:r>
            <a:r>
              <a:rPr lang="en-GB" sz="2000" dirty="0">
                <a:effectLst/>
                <a:latin typeface="Segoe UI Light" panose="020B0502040204020203" pitchFamily="34" charset="0"/>
                <a:ea typeface="Times New Roman" panose="02020603050405020304" pitchFamily="18" charset="0"/>
                <a:cs typeface="Segoe UI Light" panose="020B0502040204020203" pitchFamily="34" charset="0"/>
              </a:rPr>
              <a:t>produce a web service you can query with new flights to gain a prediction</a:t>
            </a:r>
          </a:p>
        </p:txBody>
      </p:sp>
      <p:sp>
        <p:nvSpPr>
          <p:cNvPr id="5" name="Rectangle 4"/>
          <p:cNvSpPr/>
          <p:nvPr/>
        </p:nvSpPr>
        <p:spPr>
          <a:xfrm>
            <a:off x="0" y="0"/>
            <a:ext cx="12192000" cy="1535069"/>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a:spLocks noGrp="1"/>
          </p:cNvSpPr>
          <p:nvPr>
            <p:ph type="title"/>
          </p:nvPr>
        </p:nvSpPr>
        <p:spPr>
          <a:xfrm>
            <a:off x="114719" y="104753"/>
            <a:ext cx="10515600" cy="1325563"/>
          </a:xfrm>
        </p:spPr>
        <p:txBody>
          <a:bodyPr>
            <a:normAutofit/>
          </a:bodyPr>
          <a:lstStyle/>
          <a:p>
            <a:r>
              <a:rPr lang="en-GB" sz="5400" dirty="0">
                <a:solidFill>
                  <a:schemeClr val="bg1"/>
                </a:solidFill>
                <a:latin typeface="Segoe UI Light" panose="020B0502040204020203" pitchFamily="34" charset="0"/>
                <a:cs typeface="Segoe UI Light" panose="020B0502040204020203" pitchFamily="34" charset="0"/>
              </a:rPr>
              <a:t>Our Scenario</a:t>
            </a: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spTree>
    <p:extLst>
      <p:ext uri="{BB962C8B-B14F-4D97-AF65-F5344CB8AC3E}">
        <p14:creationId xmlns:p14="http://schemas.microsoft.com/office/powerpoint/2010/main" val="210684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A4EF"/>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normAutofit/>
          </a:bodyPr>
          <a:lstStyle/>
          <a:p>
            <a:r>
              <a:rPr lang="en-US" sz="7200" dirty="0">
                <a:latin typeface="Segoe UI Light" panose="020B0502040204020203" pitchFamily="34" charset="0"/>
                <a:cs typeface="Segoe UI Light" panose="020B0502040204020203" pitchFamily="34" charset="0"/>
              </a:rPr>
              <a:t>Azure ML Studio Demo</a:t>
            </a:r>
          </a:p>
        </p:txBody>
      </p:sp>
      <p:sp>
        <p:nvSpPr>
          <p:cNvPr id="3" name="Text Placeholder 4"/>
          <p:cNvSpPr txBox="1">
            <a:spLocks/>
          </p:cNvSpPr>
          <p:nvPr/>
        </p:nvSpPr>
        <p:spPr>
          <a:xfrm>
            <a:off x="269239" y="3880389"/>
            <a:ext cx="10198594" cy="1794661"/>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3200" dirty="0">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360558" y="4908100"/>
            <a:ext cx="1685569" cy="1807717"/>
          </a:xfrm>
          <a:prstGeom prst="rect">
            <a:avLst/>
          </a:prstGeom>
        </p:spPr>
      </p:pic>
    </p:spTree>
    <p:extLst>
      <p:ext uri="{BB962C8B-B14F-4D97-AF65-F5344CB8AC3E}">
        <p14:creationId xmlns:p14="http://schemas.microsoft.com/office/powerpoint/2010/main" val="19501981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38200" y="1690688"/>
            <a:ext cx="10515600" cy="2062103"/>
          </a:xfrm>
          <a:prstGeom prst="rect">
            <a:avLst/>
          </a:prstGeom>
        </p:spPr>
        <p:txBody>
          <a:bodyPr wrap="square">
            <a:spAutoFit/>
          </a:bodyPr>
          <a:lstStyle/>
          <a:p>
            <a:pPr>
              <a:lnSpc>
                <a:spcPct val="110000"/>
              </a:lnSpc>
              <a:spcAft>
                <a:spcPts val="2400"/>
              </a:spcAft>
            </a:pPr>
            <a:r>
              <a:rPr lang="en-GB" sz="2000" b="1" dirty="0">
                <a:latin typeface="Segoe UI Light" panose="020B0502040204020203" pitchFamily="34" charset="0"/>
                <a:ea typeface="Times New Roman" panose="02020603050405020304" pitchFamily="18" charset="0"/>
                <a:cs typeface="Segoe UI Light" panose="020B0502040204020203" pitchFamily="34" charset="0"/>
              </a:rPr>
              <a:t>Using a popular MNIST dataset </a:t>
            </a:r>
            <a:r>
              <a:rPr lang="en-GB" sz="2000" dirty="0">
                <a:latin typeface="Segoe UI Light" panose="020B0502040204020203" pitchFamily="34" charset="0"/>
                <a:ea typeface="Times New Roman" panose="02020603050405020304" pitchFamily="18" charset="0"/>
                <a:cs typeface="Segoe UI Light" panose="020B0502040204020203" pitchFamily="34" charset="0"/>
              </a:rPr>
              <a:t>– commonly used in Machine Learning Scenarios for testing Image Processing Systems </a:t>
            </a:r>
          </a:p>
          <a:p>
            <a:pPr>
              <a:lnSpc>
                <a:spcPct val="110000"/>
              </a:lnSpc>
              <a:spcAft>
                <a:spcPts val="2400"/>
              </a:spcAft>
            </a:pPr>
            <a:r>
              <a:rPr lang="en-GB" sz="2000" dirty="0">
                <a:latin typeface="Segoe UI Light" panose="020B0502040204020203" pitchFamily="34" charset="0"/>
                <a:ea typeface="Times New Roman" panose="02020603050405020304" pitchFamily="18" charset="0"/>
                <a:cs typeface="Segoe UI Light" panose="020B0502040204020203" pitchFamily="34" charset="0"/>
              </a:rPr>
              <a:t>42</a:t>
            </a:r>
            <a:r>
              <a:rPr lang="en-GB" sz="2000" dirty="0">
                <a:effectLst/>
                <a:latin typeface="Segoe UI Light" panose="020B0502040204020203" pitchFamily="34" charset="0"/>
                <a:ea typeface="Times New Roman" panose="02020603050405020304" pitchFamily="18" charset="0"/>
                <a:cs typeface="Segoe UI Light" panose="020B0502040204020203" pitchFamily="34" charset="0"/>
              </a:rPr>
              <a:t>,000 Images, each image is 28 x 28 pixels  and each pixel has a value from 0 – 255</a:t>
            </a:r>
          </a:p>
          <a:p>
            <a:pPr>
              <a:lnSpc>
                <a:spcPct val="110000"/>
              </a:lnSpc>
              <a:spcAft>
                <a:spcPts val="2400"/>
              </a:spcAft>
            </a:pPr>
            <a:r>
              <a:rPr lang="en-GB" sz="2000" b="1" dirty="0">
                <a:latin typeface="Segoe UI Light" panose="020B0502040204020203" pitchFamily="34" charset="0"/>
                <a:ea typeface="Times New Roman" panose="02020603050405020304" pitchFamily="18" charset="0"/>
                <a:cs typeface="Segoe UI Light" panose="020B0502040204020203" pitchFamily="34" charset="0"/>
              </a:rPr>
              <a:t>No images but a CSV file </a:t>
            </a:r>
            <a:r>
              <a:rPr lang="en-GB" sz="2000" dirty="0">
                <a:latin typeface="Segoe UI Light" panose="020B0502040204020203" pitchFamily="34" charset="0"/>
                <a:ea typeface="Times New Roman" panose="02020603050405020304" pitchFamily="18" charset="0"/>
                <a:cs typeface="Segoe UI Light" panose="020B0502040204020203" pitchFamily="34" charset="0"/>
              </a:rPr>
              <a:t>– 785 columns: label and 784 pixel colours</a:t>
            </a:r>
            <a:endParaRPr lang="en-GB" sz="2000" dirty="0">
              <a:effectLst/>
              <a:latin typeface="Segoe UI Light" panose="020B0502040204020203" pitchFamily="34" charset="0"/>
              <a:ea typeface="Times New Roman" panose="02020603050405020304" pitchFamily="18" charset="0"/>
              <a:cs typeface="Segoe UI Light" panose="020B0502040204020203" pitchFamily="34" charset="0"/>
            </a:endParaRPr>
          </a:p>
        </p:txBody>
      </p:sp>
      <p:sp>
        <p:nvSpPr>
          <p:cNvPr id="5" name="Rectangle 4"/>
          <p:cNvSpPr/>
          <p:nvPr/>
        </p:nvSpPr>
        <p:spPr>
          <a:xfrm>
            <a:off x="0" y="0"/>
            <a:ext cx="12192000" cy="1535069"/>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a:spLocks noGrp="1"/>
          </p:cNvSpPr>
          <p:nvPr>
            <p:ph type="title"/>
          </p:nvPr>
        </p:nvSpPr>
        <p:spPr>
          <a:xfrm>
            <a:off x="114719" y="104753"/>
            <a:ext cx="10515600" cy="1325563"/>
          </a:xfrm>
        </p:spPr>
        <p:txBody>
          <a:bodyPr>
            <a:normAutofit fontScale="90000"/>
          </a:bodyPr>
          <a:lstStyle/>
          <a:p>
            <a:r>
              <a:rPr lang="en-US" sz="5400" dirty="0">
                <a:solidFill>
                  <a:schemeClr val="bg1">
                    <a:lumMod val="95000"/>
                  </a:schemeClr>
                </a:solidFill>
                <a:latin typeface="Segoe UI Light" panose="020B0502040204020203" pitchFamily="34" charset="0"/>
                <a:cs typeface="Segoe UI Light" panose="020B0502040204020203" pitchFamily="34" charset="0"/>
              </a:rPr>
              <a:t>Digit Recognition with Neural Networks </a:t>
            </a: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pic>
        <p:nvPicPr>
          <p:cNvPr id="8" name="Picture 7"/>
          <p:cNvPicPr/>
          <p:nvPr/>
        </p:nvPicPr>
        <p:blipFill>
          <a:blip r:embed="rId4">
            <a:extLst>
              <a:ext uri="{28A0092B-C50C-407E-A947-70E740481C1C}">
                <a14:useLocalDpi xmlns:a14="http://schemas.microsoft.com/office/drawing/2010/main" val="0"/>
              </a:ext>
            </a:extLst>
          </a:blip>
          <a:srcRect/>
          <a:stretch>
            <a:fillRect/>
          </a:stretch>
        </p:blipFill>
        <p:spPr bwMode="auto">
          <a:xfrm>
            <a:off x="3679486" y="3945295"/>
            <a:ext cx="4833028" cy="2419408"/>
          </a:xfrm>
          <a:prstGeom prst="rect">
            <a:avLst/>
          </a:prstGeom>
          <a:noFill/>
          <a:ln>
            <a:noFill/>
          </a:ln>
          <a:extLst>
            <a:ext uri="{FAA26D3D-D897-4be2-8F04-BA451C77F1D7}">
              <ma14:placeholderFlag xmlns="" xmlns:wpc="http://schemas.microsoft.com/office/word/2010/wordprocessingCanvas" xmlns:mo="http://schemas.microsoft.com/office/mac/office/2008/main" xmlns:mc="http://schemas.openxmlformats.org/markup-compatibility/2006" xmlns:mv="urn:schemas-microsoft-com:mac:vml"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ma14="http://schemas.microsoft.com/office/mac/drawingml/2011/main" xmlns:lc="http://schemas.openxmlformats.org/drawingml/2006/lockedCanvas"/>
            </a:ext>
          </a:extLst>
        </p:spPr>
      </p:pic>
    </p:spTree>
    <p:extLst>
      <p:ext uri="{BB962C8B-B14F-4D97-AF65-F5344CB8AC3E}">
        <p14:creationId xmlns:p14="http://schemas.microsoft.com/office/powerpoint/2010/main" val="1769083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A4EF"/>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normAutofit/>
          </a:bodyPr>
          <a:lstStyle/>
          <a:p>
            <a:r>
              <a:rPr lang="en-US" sz="7200" dirty="0">
                <a:latin typeface="Segoe UI Light" panose="020B0502040204020203" pitchFamily="34" charset="0"/>
                <a:cs typeface="Segoe UI Light" panose="020B0502040204020203" pitchFamily="34" charset="0"/>
              </a:rPr>
              <a:t>Azure ML Notebooks</a:t>
            </a:r>
          </a:p>
        </p:txBody>
      </p:sp>
      <p:sp>
        <p:nvSpPr>
          <p:cNvPr id="3" name="Text Placeholder 4"/>
          <p:cNvSpPr txBox="1">
            <a:spLocks/>
          </p:cNvSpPr>
          <p:nvPr/>
        </p:nvSpPr>
        <p:spPr>
          <a:xfrm>
            <a:off x="269239" y="3880389"/>
            <a:ext cx="10198594" cy="1794661"/>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dirty="0">
                <a:latin typeface="Segoe UI Light" panose="020B0502040204020203" pitchFamily="34" charset="0"/>
                <a:cs typeface="Segoe UI Light" panose="020B0502040204020203" pitchFamily="34" charset="0"/>
              </a:rPr>
              <a:t>R and Jupiter Notebooks</a:t>
            </a:r>
          </a:p>
          <a:p>
            <a:pPr marL="0" indent="0">
              <a:buNone/>
            </a:pPr>
            <a:r>
              <a:rPr lang="en-US" dirty="0">
                <a:latin typeface="Segoe UI Light" panose="020B0502040204020203" pitchFamily="34" charset="0"/>
                <a:cs typeface="Segoe UI Light" panose="020B0502040204020203" pitchFamily="34" charset="0"/>
              </a:rPr>
              <a:t>More information:</a:t>
            </a:r>
          </a:p>
          <a:p>
            <a:pPr marL="0" indent="0">
              <a:buNone/>
            </a:pPr>
            <a:r>
              <a:rPr lang="en-US" dirty="0">
                <a:latin typeface="Segoe UI Light" panose="020B0502040204020203" pitchFamily="34" charset="0"/>
                <a:cs typeface="Segoe UI Light" panose="020B0502040204020203" pitchFamily="34" charset="0"/>
                <a:hlinkClick r:id="rId3"/>
              </a:rPr>
              <a:t>https://gallery.cortanaintelligence.com/notebooks</a:t>
            </a:r>
            <a:r>
              <a:rPr lang="en-US" dirty="0">
                <a:latin typeface="Segoe UI Light" panose="020B0502040204020203" pitchFamily="34" charset="0"/>
                <a:cs typeface="Segoe UI Light" panose="020B0502040204020203" pitchFamily="34" charset="0"/>
              </a:rPr>
              <a:t> </a:t>
            </a:r>
          </a:p>
          <a:p>
            <a:pPr marL="0" indent="0">
              <a:buNone/>
            </a:pPr>
            <a:endParaRPr lang="en-US" dirty="0">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r="4848"/>
          <a:stretch/>
        </p:blipFill>
        <p:spPr>
          <a:xfrm>
            <a:off x="10360558" y="4908100"/>
            <a:ext cx="1685569" cy="1807717"/>
          </a:xfrm>
          <a:prstGeom prst="rect">
            <a:avLst/>
          </a:prstGeom>
        </p:spPr>
      </p:pic>
    </p:spTree>
    <p:extLst>
      <p:ext uri="{BB962C8B-B14F-4D97-AF65-F5344CB8AC3E}">
        <p14:creationId xmlns:p14="http://schemas.microsoft.com/office/powerpoint/2010/main" val="35599627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A4EF"/>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normAutofit/>
          </a:bodyPr>
          <a:lstStyle/>
          <a:p>
            <a:r>
              <a:rPr lang="en-US" sz="7200" dirty="0">
                <a:latin typeface="Segoe UI Light" panose="020B0502040204020203" pitchFamily="34" charset="0"/>
                <a:cs typeface="Segoe UI Light" panose="020B0502040204020203" pitchFamily="34" charset="0"/>
              </a:rPr>
              <a:t>Azure ML Studio Demo</a:t>
            </a:r>
          </a:p>
        </p:txBody>
      </p:sp>
      <p:sp>
        <p:nvSpPr>
          <p:cNvPr id="3" name="Text Placeholder 4"/>
          <p:cNvSpPr txBox="1">
            <a:spLocks/>
          </p:cNvSpPr>
          <p:nvPr/>
        </p:nvSpPr>
        <p:spPr>
          <a:xfrm>
            <a:off x="269239" y="3880389"/>
            <a:ext cx="10198594" cy="1794661"/>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dirty="0">
                <a:latin typeface="Segoe UI Light" panose="020B0502040204020203" pitchFamily="34" charset="0"/>
                <a:cs typeface="Segoe UI Light" panose="020B0502040204020203" pitchFamily="34" charset="0"/>
              </a:rPr>
              <a:t>Retrain Machine Learning Models</a:t>
            </a:r>
          </a:p>
          <a:p>
            <a:pPr marL="0" indent="0">
              <a:buNone/>
            </a:pPr>
            <a:r>
              <a:rPr lang="en-US" dirty="0">
                <a:latin typeface="Segoe UI Light" panose="020B0502040204020203" pitchFamily="34" charset="0"/>
                <a:cs typeface="Segoe UI Light" panose="020B0502040204020203" pitchFamily="34" charset="0"/>
              </a:rPr>
              <a:t>More information:</a:t>
            </a:r>
          </a:p>
          <a:p>
            <a:pPr marL="0" indent="0">
              <a:buNone/>
            </a:pPr>
            <a:r>
              <a:rPr lang="en-US">
                <a:latin typeface="Segoe UI Light" panose="020B0502040204020203" pitchFamily="34" charset="0"/>
                <a:cs typeface="Segoe UI Light" panose="020B0502040204020203" pitchFamily="34" charset="0"/>
                <a:hlinkClick r:id="rId3"/>
              </a:rPr>
              <a:t>https://azure.microsoft.com/en-us/documentation/articles/machine-learning-retrain-models-programmatically/</a:t>
            </a:r>
            <a:r>
              <a:rPr lang="en-US">
                <a:latin typeface="Segoe UI Light" panose="020B0502040204020203" pitchFamily="34" charset="0"/>
                <a:cs typeface="Segoe UI Light" panose="020B0502040204020203" pitchFamily="34" charset="0"/>
              </a:rPr>
              <a:t> </a:t>
            </a:r>
            <a:endParaRPr lang="en-US" dirty="0">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r="4848"/>
          <a:stretch/>
        </p:blipFill>
        <p:spPr>
          <a:xfrm>
            <a:off x="10360558" y="4908100"/>
            <a:ext cx="1685569" cy="1807717"/>
          </a:xfrm>
          <a:prstGeom prst="rect">
            <a:avLst/>
          </a:prstGeom>
        </p:spPr>
      </p:pic>
    </p:spTree>
    <p:extLst>
      <p:ext uri="{BB962C8B-B14F-4D97-AF65-F5344CB8AC3E}">
        <p14:creationId xmlns:p14="http://schemas.microsoft.com/office/powerpoint/2010/main" val="15124113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A4EF"/>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normAutofit/>
          </a:bodyPr>
          <a:lstStyle/>
          <a:p>
            <a:r>
              <a:rPr lang="en-GB" sz="7200" dirty="0">
                <a:ln w="3175">
                  <a:noFill/>
                </a:ln>
                <a:solidFill>
                  <a:srgbClr val="FFFFFF"/>
                </a:solidFill>
                <a:latin typeface="Segoe UI Light"/>
                <a:ea typeface="+mn-ea"/>
                <a:cs typeface="Segoe UI" pitchFamily="34" charset="0"/>
              </a:rPr>
              <a:t>Machine Learning API’s</a:t>
            </a:r>
            <a:endParaRPr lang="en-US" sz="7200" dirty="0">
              <a:latin typeface="Segoe UI Light" panose="020B0502040204020203" pitchFamily="34" charset="0"/>
              <a:cs typeface="Segoe UI Light" panose="020B0502040204020203" pitchFamily="34" charset="0"/>
            </a:endParaRPr>
          </a:p>
        </p:txBody>
      </p:sp>
      <p:sp>
        <p:nvSpPr>
          <p:cNvPr id="3" name="Text Placeholder 4"/>
          <p:cNvSpPr txBox="1">
            <a:spLocks/>
          </p:cNvSpPr>
          <p:nvPr/>
        </p:nvSpPr>
        <p:spPr>
          <a:xfrm>
            <a:off x="269239" y="3880389"/>
            <a:ext cx="10198594" cy="1794661"/>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latin typeface="Segoe UI Light" panose="020B0502040204020203" pitchFamily="34" charset="0"/>
                <a:cs typeface="Segoe UI Light" panose="020B0502040204020203" pitchFamily="34" charset="0"/>
              </a:rPr>
              <a:t>Cognitive Services</a:t>
            </a:r>
          </a:p>
          <a:p>
            <a:pPr marL="0" indent="0">
              <a:buNone/>
            </a:pPr>
            <a:r>
              <a:rPr lang="en-GB" dirty="0">
                <a:latin typeface="Segoe UI Light" panose="020B0502040204020203" pitchFamily="34" charset="0"/>
                <a:cs typeface="Segoe UI Light" panose="020B0502040204020203" pitchFamily="34" charset="0"/>
                <a:hlinkClick r:id="rId3"/>
              </a:rPr>
              <a:t>https://www.microsoft.com/cognitive-services</a:t>
            </a:r>
            <a:r>
              <a:rPr lang="en-GB" dirty="0">
                <a:latin typeface="Segoe UI Light" panose="020B0502040204020203" pitchFamily="34" charset="0"/>
                <a:cs typeface="Segoe UI Light" panose="020B0502040204020203" pitchFamily="34" charset="0"/>
              </a:rPr>
              <a:t> </a:t>
            </a:r>
            <a:endParaRPr lang="en-US" dirty="0">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r="4848"/>
          <a:stretch/>
        </p:blipFill>
        <p:spPr>
          <a:xfrm>
            <a:off x="10360558" y="4908100"/>
            <a:ext cx="1685569" cy="1807717"/>
          </a:xfrm>
          <a:prstGeom prst="rect">
            <a:avLst/>
          </a:prstGeom>
        </p:spPr>
      </p:pic>
    </p:spTree>
    <p:extLst>
      <p:ext uri="{BB962C8B-B14F-4D97-AF65-F5344CB8AC3E}">
        <p14:creationId xmlns:p14="http://schemas.microsoft.com/office/powerpoint/2010/main" val="37983231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751555" y="974"/>
            <a:ext cx="7439582" cy="6856055"/>
          </a:xfrm>
          <a:prstGeom prst="rect">
            <a:avLst/>
          </a:prstGeom>
        </p:spPr>
      </p:pic>
      <p:sp>
        <p:nvSpPr>
          <p:cNvPr id="11" name="Rectangle 10"/>
          <p:cNvSpPr/>
          <p:nvPr/>
        </p:nvSpPr>
        <p:spPr bwMode="auto">
          <a:xfrm>
            <a:off x="4751555" y="974"/>
            <a:ext cx="7439582" cy="6856540"/>
          </a:xfrm>
          <a:prstGeom prst="rect">
            <a:avLst/>
          </a:prstGeom>
          <a:gradFill flip="none" rotWithShape="1">
            <a:gsLst>
              <a:gs pos="2917">
                <a:srgbClr val="000000">
                  <a:alpha val="85000"/>
                </a:srgbClr>
              </a:gs>
              <a:gs pos="50000">
                <a:srgbClr val="000000">
                  <a:alpha val="70000"/>
                </a:srgbClr>
              </a:gs>
              <a:gs pos="7600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p:nvSpPr>
        <p:spPr bwMode="auto">
          <a:xfrm>
            <a:off x="4751555" y="974"/>
            <a:ext cx="7439582" cy="6856540"/>
          </a:xfrm>
          <a:prstGeom prst="rect">
            <a:avLst/>
          </a:prstGeom>
          <a:solidFill>
            <a:schemeClr val="accent1">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p:nvSpPr>
        <p:spPr>
          <a:xfrm>
            <a:off x="477485" y="2122622"/>
            <a:ext cx="4413197" cy="3262432"/>
          </a:xfrm>
          <a:prstGeom prst="rect">
            <a:avLst/>
          </a:prstGeom>
        </p:spPr>
        <p:txBody>
          <a:bodyPr wrap="square">
            <a:spAutoFit/>
          </a:bodyPr>
          <a:lstStyle/>
          <a:p>
            <a:pPr marL="0" marR="0" lvl="0" indent="0" defTabSz="914225" eaLnBrk="1" fontAlgn="auto" latinLnBrk="0" hangingPunct="1">
              <a:lnSpc>
                <a:spcPct val="100000"/>
              </a:lnSpc>
              <a:spcBef>
                <a:spcPts val="0"/>
              </a:spcBef>
              <a:spcAft>
                <a:spcPts val="1175"/>
              </a:spcAft>
              <a:buClrTx/>
              <a:buSzTx/>
              <a:buFontTx/>
              <a:buNone/>
              <a:tabLst/>
              <a:defRPr/>
            </a:pPr>
            <a:r>
              <a:rPr kumimoji="0" lang="en-US" altLang="en-US" sz="4400" b="0" i="0" u="none" strike="noStrike" kern="0" cap="none" spc="0" normalizeH="0" baseline="0" noProof="0" dirty="0">
                <a:ln>
                  <a:noFill/>
                </a:ln>
                <a:solidFill>
                  <a:srgbClr val="505050"/>
                </a:solidFill>
                <a:effectLst/>
                <a:uLnTx/>
                <a:uFillTx/>
                <a:latin typeface="Segoe UI Light"/>
              </a:rPr>
              <a:t> </a:t>
            </a:r>
            <a:br>
              <a:rPr kumimoji="0" lang="en-US" altLang="en-US" sz="4400" b="0" i="0" u="none" strike="noStrike" kern="0" cap="none" spc="0" normalizeH="0" baseline="0" noProof="0" dirty="0">
                <a:ln>
                  <a:noFill/>
                </a:ln>
                <a:solidFill>
                  <a:srgbClr val="505050"/>
                </a:solidFill>
                <a:effectLst/>
                <a:uLnTx/>
                <a:uFillTx/>
                <a:latin typeface="Segoe UI Light"/>
              </a:rPr>
            </a:br>
            <a:r>
              <a:rPr kumimoji="0" lang="en-US" altLang="en-US" sz="4400" b="0" i="0" u="none" strike="noStrike" kern="0" cap="none" spc="0" normalizeH="0" baseline="0" noProof="0" dirty="0">
                <a:ln>
                  <a:noFill/>
                </a:ln>
                <a:solidFill>
                  <a:srgbClr val="505050"/>
                </a:solidFill>
                <a:effectLst/>
                <a:uLnTx/>
                <a:uFillTx/>
                <a:latin typeface="Segoe UI Light"/>
              </a:rPr>
              <a:t>Cognitive </a:t>
            </a:r>
            <a:br>
              <a:rPr kumimoji="0" lang="en-US" altLang="en-US" sz="4400" b="0" i="0" u="none" strike="noStrike" kern="0" cap="none" spc="0" normalizeH="0" baseline="0" noProof="0" dirty="0">
                <a:ln>
                  <a:noFill/>
                </a:ln>
                <a:solidFill>
                  <a:srgbClr val="505050"/>
                </a:solidFill>
                <a:effectLst/>
                <a:uLnTx/>
                <a:uFillTx/>
                <a:latin typeface="Segoe UI Light"/>
              </a:rPr>
            </a:br>
            <a:r>
              <a:rPr kumimoji="0" lang="en-US" altLang="en-US" sz="4400" b="0" i="0" u="none" strike="noStrike" kern="0" cap="none" spc="0" normalizeH="0" baseline="0" noProof="0" dirty="0">
                <a:ln>
                  <a:noFill/>
                </a:ln>
                <a:solidFill>
                  <a:srgbClr val="505050"/>
                </a:solidFill>
                <a:effectLst/>
                <a:uLnTx/>
                <a:uFillTx/>
                <a:latin typeface="Segoe UI Light"/>
              </a:rPr>
              <a:t>Services</a:t>
            </a:r>
          </a:p>
          <a:p>
            <a:pPr marL="0" marR="0" lvl="0" indent="0" defTabSz="914225" eaLnBrk="1" fontAlgn="auto" latinLnBrk="0" hangingPunct="1">
              <a:lnSpc>
                <a:spcPct val="100000"/>
              </a:lnSpc>
              <a:spcBef>
                <a:spcPts val="0"/>
              </a:spcBef>
              <a:spcAft>
                <a:spcPts val="1175"/>
              </a:spcAft>
              <a:buClrTx/>
              <a:buSzTx/>
              <a:buFontTx/>
              <a:buNone/>
              <a:tabLst/>
              <a:defRPr/>
            </a:pPr>
            <a:r>
              <a:rPr kumimoji="0" lang="en-US" sz="3200" b="0" i="0" u="none" strike="noStrike" kern="0" cap="none" spc="0" normalizeH="0" baseline="0" noProof="0" dirty="0">
                <a:ln>
                  <a:noFill/>
                </a:ln>
                <a:solidFill>
                  <a:schemeClr val="tx2"/>
                </a:solidFill>
                <a:effectLst/>
                <a:uLnTx/>
                <a:uFillTx/>
                <a:latin typeface="Segoe UI Light"/>
              </a:rPr>
              <a:t>Give your solutions </a:t>
            </a:r>
            <a:br>
              <a:rPr kumimoji="0" lang="en-US" sz="3200" b="0" i="0" u="none" strike="noStrike" kern="0" cap="none" spc="0" normalizeH="0" baseline="0" noProof="0" dirty="0">
                <a:ln>
                  <a:noFill/>
                </a:ln>
                <a:solidFill>
                  <a:schemeClr val="tx2"/>
                </a:solidFill>
                <a:effectLst/>
                <a:uLnTx/>
                <a:uFillTx/>
                <a:latin typeface="Segoe UI Light"/>
              </a:rPr>
            </a:br>
            <a:r>
              <a:rPr kumimoji="0" lang="en-US" sz="3200" b="0" i="0" u="none" strike="noStrike" kern="0" cap="none" spc="0" normalizeH="0" baseline="0" noProof="0" dirty="0">
                <a:ln>
                  <a:noFill/>
                </a:ln>
                <a:solidFill>
                  <a:schemeClr val="tx2"/>
                </a:solidFill>
                <a:effectLst/>
                <a:uLnTx/>
                <a:uFillTx/>
                <a:latin typeface="Segoe UI Light"/>
              </a:rPr>
              <a:t>a human side</a:t>
            </a:r>
          </a:p>
        </p:txBody>
      </p:sp>
      <p:sp>
        <p:nvSpPr>
          <p:cNvPr id="6" name="TextBox 5"/>
          <p:cNvSpPr txBox="1"/>
          <p:nvPr/>
        </p:nvSpPr>
        <p:spPr>
          <a:xfrm>
            <a:off x="6277847" y="949996"/>
            <a:ext cx="4571352" cy="1203236"/>
          </a:xfrm>
          <a:prstGeom prst="rect">
            <a:avLst/>
          </a:prstGeom>
          <a:noFill/>
        </p:spPr>
        <p:txBody>
          <a:bodyPr wrap="square" lIns="182854" tIns="146284" rIns="182854" bIns="146284" rtlCol="0">
            <a:spAutoFit/>
          </a:bodyPr>
          <a:lstStyle/>
          <a:p>
            <a:pPr marL="0" marR="0" lvl="0" indent="0" defTabSz="914225"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Vision</a:t>
            </a:r>
          </a:p>
          <a:p>
            <a:pPr marL="0" marR="0" lvl="0" indent="0" defTabSz="914225"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rPr>
              <a:t>From faces to feelings, allow your </a:t>
            </a:r>
            <a:b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rPr>
            </a:b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rPr>
              <a:t>apps to understand images and video</a:t>
            </a:r>
          </a:p>
        </p:txBody>
      </p:sp>
      <p:sp>
        <p:nvSpPr>
          <p:cNvPr id="7" name="TextBox 6"/>
          <p:cNvSpPr txBox="1"/>
          <p:nvPr/>
        </p:nvSpPr>
        <p:spPr>
          <a:xfrm>
            <a:off x="6277847" y="2095261"/>
            <a:ext cx="4571352" cy="1175666"/>
          </a:xfrm>
          <a:prstGeom prst="rect">
            <a:avLst/>
          </a:prstGeom>
          <a:noFill/>
        </p:spPr>
        <p:txBody>
          <a:bodyPr wrap="square" lIns="182854" tIns="146284" rIns="182854" bIns="146284" rtlCol="0">
            <a:spAutoFit/>
          </a:bodyPr>
          <a:lstStyle/>
          <a:p>
            <a:pPr marL="0" marR="0" lvl="0" indent="0" defTabSz="914225"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Speech</a:t>
            </a:r>
          </a:p>
          <a:p>
            <a:pPr marL="0" marR="0" lvl="0" indent="0" defTabSz="914225"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rPr>
              <a:t>Hear and speak to your users by filtering noise, identifying speakers, and understanding intent</a:t>
            </a:r>
          </a:p>
        </p:txBody>
      </p:sp>
      <p:sp>
        <p:nvSpPr>
          <p:cNvPr id="8" name="TextBox 7"/>
          <p:cNvSpPr txBox="1"/>
          <p:nvPr/>
        </p:nvSpPr>
        <p:spPr>
          <a:xfrm>
            <a:off x="6277847" y="3240524"/>
            <a:ext cx="4571352" cy="1203236"/>
          </a:xfrm>
          <a:prstGeom prst="rect">
            <a:avLst/>
          </a:prstGeom>
          <a:noFill/>
        </p:spPr>
        <p:txBody>
          <a:bodyPr wrap="square" lIns="182854" tIns="146284" rIns="182854" bIns="146284" rtlCol="0">
            <a:spAutoFit/>
          </a:bodyPr>
          <a:lstStyle/>
          <a:p>
            <a:pPr marL="0" marR="0" lvl="0" indent="0" defTabSz="914225"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Language</a:t>
            </a:r>
          </a:p>
          <a:p>
            <a:pPr marL="0" marR="0" lvl="0" indent="0" defTabSz="914225"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rPr>
              <a:t>Process text and learn how to recognize what users want</a:t>
            </a:r>
          </a:p>
        </p:txBody>
      </p:sp>
      <p:sp>
        <p:nvSpPr>
          <p:cNvPr id="9" name="TextBox 8"/>
          <p:cNvSpPr txBox="1"/>
          <p:nvPr/>
        </p:nvSpPr>
        <p:spPr>
          <a:xfrm>
            <a:off x="6277847" y="4385788"/>
            <a:ext cx="4571352" cy="1203236"/>
          </a:xfrm>
          <a:prstGeom prst="rect">
            <a:avLst/>
          </a:prstGeom>
          <a:noFill/>
        </p:spPr>
        <p:txBody>
          <a:bodyPr wrap="square" lIns="182854" tIns="146284" rIns="182854" bIns="146284" rtlCol="0">
            <a:spAutoFit/>
          </a:bodyPr>
          <a:lstStyle/>
          <a:p>
            <a:pPr marL="0" marR="0" lvl="0" indent="0" defTabSz="914225"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Knowledge</a:t>
            </a:r>
          </a:p>
          <a:p>
            <a:pPr marL="0" marR="0" lvl="0" indent="0" defTabSz="914225"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rPr>
              <a:t>Tap into rich knowledge amassed from </a:t>
            </a:r>
            <a:b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rPr>
            </a:b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rPr>
              <a:t>the web, academia, or your own data</a:t>
            </a:r>
          </a:p>
        </p:txBody>
      </p:sp>
      <p:sp>
        <p:nvSpPr>
          <p:cNvPr id="10" name="TextBox 9"/>
          <p:cNvSpPr txBox="1"/>
          <p:nvPr/>
        </p:nvSpPr>
        <p:spPr>
          <a:xfrm>
            <a:off x="6277847" y="5531049"/>
            <a:ext cx="4571352" cy="1203236"/>
          </a:xfrm>
          <a:prstGeom prst="rect">
            <a:avLst/>
          </a:prstGeom>
          <a:noFill/>
        </p:spPr>
        <p:txBody>
          <a:bodyPr wrap="square" lIns="182854" tIns="146284" rIns="182854" bIns="146284" rtlCol="0">
            <a:spAutoFit/>
          </a:bodyPr>
          <a:lstStyle/>
          <a:p>
            <a:pPr marL="0" marR="0" lvl="0" indent="0" defTabSz="914225"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Search</a:t>
            </a:r>
          </a:p>
          <a:p>
            <a:pPr marL="0" marR="0" lvl="0" indent="0" defTabSz="914225"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rPr>
              <a:t>Access billions of web pages, images, videos, and news with the power of Bing APIs</a:t>
            </a:r>
          </a:p>
        </p:txBody>
      </p:sp>
      <p:sp>
        <p:nvSpPr>
          <p:cNvPr id="3" name="Rectangle 2"/>
          <p:cNvSpPr/>
          <p:nvPr/>
        </p:nvSpPr>
        <p:spPr>
          <a:xfrm>
            <a:off x="5164823" y="302069"/>
            <a:ext cx="6316767" cy="525004"/>
          </a:xfrm>
          <a:prstGeom prst="rect">
            <a:avLst/>
          </a:prstGeom>
        </p:spPr>
        <p:txBody>
          <a:bodyPr wrap="none">
            <a:spAutoFit/>
          </a:bodyPr>
          <a:lstStyle/>
          <a:p>
            <a:pPr marL="0" marR="0" lvl="0" indent="0" defTabSz="914225" eaLnBrk="1" fontAlgn="auto" latinLnBrk="0" hangingPunct="1">
              <a:lnSpc>
                <a:spcPct val="90000"/>
              </a:lnSpc>
              <a:spcBef>
                <a:spcPts val="0"/>
              </a:spcBef>
              <a:spcAft>
                <a:spcPts val="600"/>
              </a:spcAft>
              <a:buClrTx/>
              <a:buSzTx/>
              <a:buFontTx/>
              <a:buNone/>
              <a:tabLst/>
              <a:defRPr/>
            </a:pPr>
            <a:r>
              <a:rPr kumimoji="0" lang="en-US" sz="3137"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rPr>
              <a:t>Microsoft Cognitive Services preview</a:t>
            </a:r>
          </a:p>
        </p:txBody>
      </p:sp>
      <p:sp>
        <p:nvSpPr>
          <p:cNvPr id="40" name="Freeform 22"/>
          <p:cNvSpPr>
            <a:spLocks noChangeAspect="1"/>
          </p:cNvSpPr>
          <p:nvPr/>
        </p:nvSpPr>
        <p:spPr bwMode="auto">
          <a:xfrm>
            <a:off x="5403327" y="1332831"/>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ndParaRPr>
          </a:p>
        </p:txBody>
      </p:sp>
      <p:sp>
        <p:nvSpPr>
          <p:cNvPr id="41" name="Freeform 18"/>
          <p:cNvSpPr>
            <a:spLocks noChangeAspect="1"/>
          </p:cNvSpPr>
          <p:nvPr/>
        </p:nvSpPr>
        <p:spPr bwMode="auto">
          <a:xfrm>
            <a:off x="5440688" y="2439980"/>
            <a:ext cx="586529" cy="513795"/>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ndParaRPr>
          </a:p>
        </p:txBody>
      </p:sp>
      <p:sp>
        <p:nvSpPr>
          <p:cNvPr id="42" name="Freeform 9"/>
          <p:cNvSpPr>
            <a:spLocks noChangeAspect="1"/>
          </p:cNvSpPr>
          <p:nvPr/>
        </p:nvSpPr>
        <p:spPr bwMode="auto">
          <a:xfrm>
            <a:off x="5523844" y="3577935"/>
            <a:ext cx="420217" cy="528413"/>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ndParaRPr>
          </a:p>
        </p:txBody>
      </p:sp>
      <p:sp>
        <p:nvSpPr>
          <p:cNvPr id="43" name="Freeform 5"/>
          <p:cNvSpPr>
            <a:spLocks/>
          </p:cNvSpPr>
          <p:nvPr/>
        </p:nvSpPr>
        <p:spPr bwMode="auto">
          <a:xfrm>
            <a:off x="5470775" y="4724227"/>
            <a:ext cx="526355" cy="526355"/>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ndParaRPr>
          </a:p>
        </p:txBody>
      </p:sp>
      <p:grpSp>
        <p:nvGrpSpPr>
          <p:cNvPr id="46" name="Group 45"/>
          <p:cNvGrpSpPr/>
          <p:nvPr/>
        </p:nvGrpSpPr>
        <p:grpSpPr>
          <a:xfrm>
            <a:off x="5465203" y="5868460"/>
            <a:ext cx="537500" cy="528413"/>
            <a:chOff x="10832823" y="3353836"/>
            <a:chExt cx="537576" cy="528488"/>
          </a:xfrm>
        </p:grpSpPr>
        <p:sp>
          <p:nvSpPr>
            <p:cNvPr id="44"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ndParaRPr>
            </a:p>
          </p:txBody>
        </p:sp>
        <p:sp>
          <p:nvSpPr>
            <p:cNvPr id="4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ndParaRPr>
            </a:p>
          </p:txBody>
        </p:sp>
      </p:grpSp>
    </p:spTree>
    <p:extLst>
      <p:ext uri="{BB962C8B-B14F-4D97-AF65-F5344CB8AC3E}">
        <p14:creationId xmlns:p14="http://schemas.microsoft.com/office/powerpoint/2010/main" val="217125232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751555" y="974"/>
            <a:ext cx="7439582" cy="6856055"/>
          </a:xfrm>
          <a:prstGeom prst="rect">
            <a:avLst/>
          </a:prstGeom>
        </p:spPr>
      </p:pic>
      <p:sp>
        <p:nvSpPr>
          <p:cNvPr id="11" name="Rectangle 10"/>
          <p:cNvSpPr/>
          <p:nvPr/>
        </p:nvSpPr>
        <p:spPr bwMode="auto">
          <a:xfrm>
            <a:off x="4751555" y="974"/>
            <a:ext cx="7439582" cy="6856540"/>
          </a:xfrm>
          <a:prstGeom prst="rect">
            <a:avLst/>
          </a:prstGeom>
          <a:gradFill flip="none" rotWithShape="1">
            <a:gsLst>
              <a:gs pos="2917">
                <a:srgbClr val="000000">
                  <a:alpha val="85000"/>
                </a:srgbClr>
              </a:gs>
              <a:gs pos="50000">
                <a:srgbClr val="000000">
                  <a:alpha val="70000"/>
                </a:srgbClr>
              </a:gs>
              <a:gs pos="7600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Rectangle 1"/>
          <p:cNvSpPr/>
          <p:nvPr/>
        </p:nvSpPr>
        <p:spPr bwMode="auto">
          <a:xfrm>
            <a:off x="4751555" y="974"/>
            <a:ext cx="7439582" cy="6856540"/>
          </a:xfrm>
          <a:prstGeom prst="rect">
            <a:avLst/>
          </a:prstGeom>
          <a:solidFill>
            <a:schemeClr val="accent1">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Rectangle 4"/>
          <p:cNvSpPr/>
          <p:nvPr/>
        </p:nvSpPr>
        <p:spPr>
          <a:xfrm>
            <a:off x="477485" y="2122622"/>
            <a:ext cx="4413197" cy="3318518"/>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1175"/>
              </a:spcAft>
              <a:buClrTx/>
              <a:buSzTx/>
              <a:buFontTx/>
              <a:buNone/>
              <a:tabLst/>
              <a:defRPr/>
            </a:pPr>
            <a:r>
              <a:rPr kumimoji="0" lang="en-US" altLang="en-US" sz="4400" b="0" i="0" u="none" strike="noStrike" kern="0" cap="none" spc="0" normalizeH="0" baseline="0" noProof="0" dirty="0">
                <a:ln>
                  <a:noFill/>
                </a:ln>
                <a:solidFill>
                  <a:sysClr val="windowText" lastClr="000000"/>
                </a:solidFill>
                <a:effectLst/>
                <a:uLnTx/>
                <a:uFillTx/>
                <a:latin typeface="+mj-lt"/>
              </a:rPr>
              <a:t> </a:t>
            </a:r>
            <a:br>
              <a:rPr kumimoji="0" lang="en-US" altLang="en-US" sz="4400" b="0" i="0" u="none" strike="noStrike" kern="0" cap="none" spc="0" normalizeH="0" baseline="0" noProof="0" dirty="0">
                <a:ln>
                  <a:noFill/>
                </a:ln>
                <a:solidFill>
                  <a:sysClr val="windowText" lastClr="000000"/>
                </a:solidFill>
                <a:effectLst/>
                <a:uLnTx/>
                <a:uFillTx/>
                <a:latin typeface="+mj-lt"/>
              </a:rPr>
            </a:br>
            <a:r>
              <a:rPr kumimoji="0" lang="en-US" altLang="en-US" sz="4400" b="0" i="0" u="none" strike="noStrike" kern="0" cap="none" spc="0" normalizeH="0" baseline="0" noProof="0" dirty="0">
                <a:ln>
                  <a:noFill/>
                </a:ln>
                <a:solidFill>
                  <a:sysClr val="windowText" lastClr="000000"/>
                </a:solidFill>
                <a:effectLst/>
                <a:uLnTx/>
                <a:uFillTx/>
                <a:latin typeface="+mj-lt"/>
              </a:rPr>
              <a:t>Cognitive </a:t>
            </a:r>
            <a:br>
              <a:rPr kumimoji="0" lang="en-US" altLang="en-US" sz="4400" b="0" i="0" u="none" strike="noStrike" kern="0" cap="none" spc="0" normalizeH="0" baseline="0" noProof="0" dirty="0">
                <a:ln>
                  <a:noFill/>
                </a:ln>
                <a:solidFill>
                  <a:sysClr val="windowText" lastClr="000000"/>
                </a:solidFill>
                <a:effectLst/>
                <a:uLnTx/>
                <a:uFillTx/>
                <a:latin typeface="+mj-lt"/>
              </a:rPr>
            </a:br>
            <a:r>
              <a:rPr kumimoji="0" lang="en-US" altLang="en-US" sz="4400" b="0" i="0" u="none" strike="noStrike" kern="0" cap="none" spc="0" normalizeH="0" baseline="0" noProof="0" dirty="0">
                <a:ln>
                  <a:noFill/>
                </a:ln>
                <a:solidFill>
                  <a:sysClr val="windowText" lastClr="000000"/>
                </a:solidFill>
                <a:effectLst/>
                <a:uLnTx/>
                <a:uFillTx/>
                <a:latin typeface="+mj-lt"/>
              </a:rPr>
              <a:t>Services</a:t>
            </a:r>
          </a:p>
          <a:p>
            <a:pPr marL="0" marR="0" lvl="0" indent="0" defTabSz="896386" eaLnBrk="1" fontAlgn="auto" latinLnBrk="0" hangingPunct="1">
              <a:lnSpc>
                <a:spcPct val="100000"/>
              </a:lnSpc>
              <a:spcBef>
                <a:spcPts val="0"/>
              </a:spcBef>
              <a:spcAft>
                <a:spcPts val="1175"/>
              </a:spcAft>
              <a:buClrTx/>
              <a:buSzTx/>
              <a:buFontTx/>
              <a:buNone/>
              <a:tabLst/>
              <a:defRPr/>
            </a:pPr>
            <a:r>
              <a:rPr kumimoji="0" lang="en-US" sz="3200" b="0" i="0" u="none" strike="noStrike" kern="0" cap="none" spc="0" normalizeH="0" baseline="0" noProof="0" dirty="0">
                <a:ln>
                  <a:noFill/>
                </a:ln>
                <a:solidFill>
                  <a:schemeClr val="tx2"/>
                </a:solidFill>
                <a:effectLst/>
                <a:uLnTx/>
                <a:uFillTx/>
                <a:latin typeface="+mj-lt"/>
              </a:rPr>
              <a:t>Give your solutions </a:t>
            </a:r>
            <a:br>
              <a:rPr kumimoji="0" lang="en-US" sz="3200" b="0" i="0" u="none" strike="noStrike" kern="0" cap="none" spc="0" normalizeH="0" baseline="0" noProof="0" dirty="0">
                <a:ln>
                  <a:noFill/>
                </a:ln>
                <a:solidFill>
                  <a:schemeClr val="tx2"/>
                </a:solidFill>
                <a:effectLst/>
                <a:uLnTx/>
                <a:uFillTx/>
                <a:latin typeface="+mj-lt"/>
              </a:rPr>
            </a:br>
            <a:r>
              <a:rPr kumimoji="0" lang="en-US" sz="3200" b="0" i="0" u="none" strike="noStrike" kern="0" cap="none" spc="0" normalizeH="0" baseline="0" noProof="0" dirty="0">
                <a:ln>
                  <a:noFill/>
                </a:ln>
                <a:solidFill>
                  <a:schemeClr val="tx2"/>
                </a:solidFill>
                <a:effectLst/>
                <a:uLnTx/>
                <a:uFillTx/>
                <a:latin typeface="+mj-lt"/>
              </a:rPr>
              <a:t>a human side</a:t>
            </a:r>
          </a:p>
        </p:txBody>
      </p:sp>
      <p:sp>
        <p:nvSpPr>
          <p:cNvPr id="6" name="TextBox 5"/>
          <p:cNvSpPr txBox="1"/>
          <p:nvPr/>
        </p:nvSpPr>
        <p:spPr>
          <a:xfrm>
            <a:off x="6277847" y="949997"/>
            <a:ext cx="4571352" cy="990771"/>
          </a:xfrm>
          <a:prstGeom prst="rect">
            <a:avLst/>
          </a:prstGeom>
          <a:noFill/>
        </p:spPr>
        <p:txBody>
          <a:bodyPr wrap="square" lIns="182854" tIns="146284" rIns="182854" bIns="146284" rtlCol="0">
            <a:spAutoFit/>
          </a:bodyPr>
          <a:lstStyle/>
          <a:p>
            <a:pPr marL="0" marR="0" lvl="0" indent="0" defTabSz="896386"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light" panose="020B0402040204020203" pitchFamily="34" charset="0"/>
                <a:cs typeface="Segoe UI Semilight" panose="020B0402040204020203" pitchFamily="34" charset="0"/>
              </a:rPr>
              <a:t>Vision</a:t>
            </a:r>
          </a:p>
          <a:p>
            <a:pPr marL="0" marR="0" lvl="0" indent="0" defTabSz="896386"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Computer Vision </a:t>
            </a:r>
            <a:r>
              <a:rPr kumimoji="0" lang="en-US" sz="1600" b="0" i="0" u="none" strike="noStrike" kern="0" cap="none" spc="0" normalizeH="0" baseline="0" noProof="0" dirty="0">
                <a:ln>
                  <a:noFill/>
                </a:ln>
                <a:gradFill>
                  <a:gsLst>
                    <a:gs pos="2917">
                      <a:schemeClr val="bg1"/>
                    </a:gs>
                    <a:gs pos="30000">
                      <a:schemeClr val="bg1"/>
                    </a:gs>
                  </a:gsLst>
                  <a:lin ang="5400000" scaled="0"/>
                </a:gradFill>
                <a:effectLst/>
                <a:uLnTx/>
                <a:uFillTx/>
              </a:rPr>
              <a:t>| </a:t>
            </a:r>
            <a:r>
              <a:rPr kumimoji="0" lang="en-US" sz="1600" b="1"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Emotion</a:t>
            </a:r>
            <a:r>
              <a:rPr kumimoji="0" lang="en-US" sz="1600" b="0" i="0" u="none" strike="noStrike" kern="0" cap="none" spc="0" normalizeH="0" baseline="0" noProof="0" dirty="0">
                <a:ln>
                  <a:noFill/>
                </a:ln>
                <a:gradFill>
                  <a:gsLst>
                    <a:gs pos="2917">
                      <a:schemeClr val="bg1"/>
                    </a:gs>
                    <a:gs pos="30000">
                      <a:schemeClr val="bg1"/>
                    </a:gs>
                  </a:gsLst>
                  <a:lin ang="5400000" scaled="0"/>
                </a:gradFill>
                <a:effectLst/>
                <a:uLnTx/>
                <a:uFillTx/>
              </a:rPr>
              <a:t> | </a:t>
            </a:r>
            <a:r>
              <a:rPr kumimoji="0" lang="en-US" sz="1600" b="1"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Face</a:t>
            </a:r>
            <a:r>
              <a:rPr kumimoji="0" lang="en-US" sz="1600" b="0" i="0" u="none" strike="noStrike" kern="0" cap="none" spc="0" normalizeH="0" baseline="0" noProof="0" dirty="0">
                <a:ln>
                  <a:noFill/>
                </a:ln>
                <a:gradFill>
                  <a:gsLst>
                    <a:gs pos="2917">
                      <a:schemeClr val="bg1"/>
                    </a:gs>
                    <a:gs pos="30000">
                      <a:schemeClr val="bg1"/>
                    </a:gs>
                  </a:gsLst>
                  <a:lin ang="5400000" scaled="0"/>
                </a:gradFill>
                <a:effectLst/>
                <a:uLnTx/>
                <a:uFillTx/>
              </a:rPr>
              <a:t> | </a:t>
            </a:r>
            <a:r>
              <a:rPr kumimoji="0" lang="en-US" sz="1600" b="1"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Video</a:t>
            </a:r>
          </a:p>
        </p:txBody>
      </p:sp>
      <p:sp>
        <p:nvSpPr>
          <p:cNvPr id="7" name="TextBox 6"/>
          <p:cNvSpPr txBox="1"/>
          <p:nvPr/>
        </p:nvSpPr>
        <p:spPr>
          <a:xfrm>
            <a:off x="6277847" y="2095262"/>
            <a:ext cx="4571352" cy="1241894"/>
          </a:xfrm>
          <a:prstGeom prst="rect">
            <a:avLst/>
          </a:prstGeom>
          <a:noFill/>
        </p:spPr>
        <p:txBody>
          <a:bodyPr wrap="square" lIns="182854" tIns="146284" rIns="182854" bIns="146284" rtlCol="0">
            <a:spAutoFit/>
          </a:bodyPr>
          <a:lstStyle/>
          <a:p>
            <a:pPr marL="0" marR="0" lvl="0" indent="0" defTabSz="896386"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light" panose="020B0402040204020203" pitchFamily="34" charset="0"/>
                <a:cs typeface="Segoe UI Semilight" panose="020B0402040204020203" pitchFamily="34" charset="0"/>
              </a:rPr>
              <a:t>Speech</a:t>
            </a:r>
          </a:p>
          <a:p>
            <a:pPr marL="0" marR="0" lvl="0" indent="0" defTabSz="896386"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Custom Recognition </a:t>
            </a:r>
            <a:r>
              <a:rPr kumimoji="0" lang="en-US" sz="1600" b="0" i="0" u="none" strike="noStrike" kern="0" cap="none" spc="0" normalizeH="0" baseline="0" noProof="0" dirty="0">
                <a:ln>
                  <a:noFill/>
                </a:ln>
                <a:gradFill>
                  <a:gsLst>
                    <a:gs pos="2917">
                      <a:schemeClr val="bg1"/>
                    </a:gs>
                    <a:gs pos="30000">
                      <a:schemeClr val="bg1"/>
                    </a:gs>
                  </a:gsLst>
                  <a:lin ang="5400000" scaled="0"/>
                </a:gradFill>
                <a:effectLst/>
                <a:uLnTx/>
                <a:uFillTx/>
              </a:rPr>
              <a:t>| </a:t>
            </a:r>
            <a:r>
              <a:rPr kumimoji="0" lang="en-US" sz="1600" b="1"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Speaker Recognition Speech</a:t>
            </a:r>
          </a:p>
        </p:txBody>
      </p:sp>
      <p:sp>
        <p:nvSpPr>
          <p:cNvPr id="8" name="TextBox 7"/>
          <p:cNvSpPr txBox="1"/>
          <p:nvPr/>
        </p:nvSpPr>
        <p:spPr>
          <a:xfrm>
            <a:off x="6277848" y="3240524"/>
            <a:ext cx="5700593" cy="1223422"/>
          </a:xfrm>
          <a:prstGeom prst="rect">
            <a:avLst/>
          </a:prstGeom>
          <a:noFill/>
        </p:spPr>
        <p:txBody>
          <a:bodyPr wrap="square" lIns="182854" tIns="146284" rIns="182854" bIns="146284" rtlCol="0">
            <a:spAutoFit/>
          </a:bodyPr>
          <a:lstStyle/>
          <a:p>
            <a:pPr marL="0" marR="0" lvl="0" indent="0" defTabSz="896386"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light" panose="020B0402040204020203" pitchFamily="34" charset="0"/>
                <a:cs typeface="Segoe UI Semilight" panose="020B0402040204020203" pitchFamily="34" charset="0"/>
              </a:rPr>
              <a:t>Language</a:t>
            </a:r>
          </a:p>
          <a:p>
            <a:pPr marL="0" marR="0" lvl="0" indent="0" defTabSz="896386"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Bing Spell Check </a:t>
            </a:r>
            <a:r>
              <a:rPr kumimoji="0" lang="en-US" sz="1600" b="0" i="0" u="none" strike="noStrike" kern="0" cap="none" spc="0" normalizeH="0" baseline="0" noProof="0" dirty="0">
                <a:ln>
                  <a:noFill/>
                </a:ln>
                <a:gradFill>
                  <a:gsLst>
                    <a:gs pos="2917">
                      <a:schemeClr val="bg1"/>
                    </a:gs>
                    <a:gs pos="30000">
                      <a:schemeClr val="bg1"/>
                    </a:gs>
                  </a:gsLst>
                  <a:lin ang="5400000" scaled="0"/>
                </a:gradFill>
                <a:effectLst/>
                <a:uLnTx/>
                <a:uFillTx/>
              </a:rPr>
              <a:t>|</a:t>
            </a:r>
            <a:r>
              <a:rPr kumimoji="0" lang="en-US" sz="1600" b="1"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 Language Understanding </a:t>
            </a:r>
            <a:br>
              <a:rPr kumimoji="0" lang="en-US" sz="1600" b="1"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br>
            <a:r>
              <a:rPr kumimoji="0" lang="en-US" sz="1600" b="1"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Linguistic Analysis</a:t>
            </a:r>
            <a:r>
              <a:rPr kumimoji="0" lang="en-US" sz="1600" b="0" i="0" u="none" strike="noStrike" kern="0" cap="none" spc="0" normalizeH="0" baseline="0" noProof="0" dirty="0">
                <a:ln>
                  <a:noFill/>
                </a:ln>
                <a:gradFill>
                  <a:gsLst>
                    <a:gs pos="2917">
                      <a:schemeClr val="bg1"/>
                    </a:gs>
                    <a:gs pos="30000">
                      <a:schemeClr val="bg1"/>
                    </a:gs>
                  </a:gsLst>
                  <a:lin ang="5400000" scaled="0"/>
                </a:gradFill>
                <a:effectLst/>
                <a:uLnTx/>
                <a:uFillTx/>
              </a:rPr>
              <a:t> |</a:t>
            </a:r>
            <a:r>
              <a:rPr kumimoji="0" lang="en-US" sz="1600" b="1"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 Text Analytics </a:t>
            </a:r>
            <a:r>
              <a:rPr kumimoji="0" lang="en-US" sz="1600" b="0" i="0" u="none" strike="noStrike" kern="0" cap="none" spc="0" normalizeH="0" baseline="0" noProof="0" dirty="0">
                <a:ln>
                  <a:noFill/>
                </a:ln>
                <a:gradFill>
                  <a:gsLst>
                    <a:gs pos="2917">
                      <a:schemeClr val="bg1"/>
                    </a:gs>
                    <a:gs pos="30000">
                      <a:schemeClr val="bg1"/>
                    </a:gs>
                  </a:gsLst>
                  <a:lin ang="5400000" scaled="0"/>
                </a:gradFill>
                <a:effectLst/>
                <a:uLnTx/>
                <a:uFillTx/>
              </a:rPr>
              <a:t>|</a:t>
            </a:r>
            <a:r>
              <a:rPr kumimoji="0" lang="en-US" sz="1600" b="1"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 Web Language Model</a:t>
            </a:r>
          </a:p>
        </p:txBody>
      </p:sp>
      <p:sp>
        <p:nvSpPr>
          <p:cNvPr id="9" name="TextBox 8"/>
          <p:cNvSpPr txBox="1"/>
          <p:nvPr/>
        </p:nvSpPr>
        <p:spPr>
          <a:xfrm>
            <a:off x="6277847" y="4385789"/>
            <a:ext cx="4571352" cy="1241894"/>
          </a:xfrm>
          <a:prstGeom prst="rect">
            <a:avLst/>
          </a:prstGeom>
          <a:noFill/>
        </p:spPr>
        <p:txBody>
          <a:bodyPr wrap="square" lIns="182854" tIns="146284" rIns="182854" bIns="146284" rtlCol="0">
            <a:spAutoFit/>
          </a:bodyPr>
          <a:lstStyle/>
          <a:p>
            <a:pPr marL="0" marR="0" lvl="0" indent="0" defTabSz="896386"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light" panose="020B0402040204020203" pitchFamily="34" charset="0"/>
                <a:cs typeface="Segoe UI Semilight" panose="020B0402040204020203" pitchFamily="34" charset="0"/>
              </a:rPr>
              <a:t>Knowledge</a:t>
            </a:r>
          </a:p>
          <a:p>
            <a:pPr marL="0" marR="0" lvl="0" indent="0" defTabSz="896386"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Academic Knowledge </a:t>
            </a:r>
            <a:r>
              <a:rPr kumimoji="0" lang="en-US" sz="1600" b="0" i="0" u="none" strike="noStrike" kern="0" cap="none" spc="0" normalizeH="0" baseline="0" noProof="0" dirty="0">
                <a:ln>
                  <a:noFill/>
                </a:ln>
                <a:gradFill>
                  <a:gsLst>
                    <a:gs pos="2917">
                      <a:schemeClr val="bg1"/>
                    </a:gs>
                    <a:gs pos="30000">
                      <a:schemeClr val="bg1"/>
                    </a:gs>
                  </a:gsLst>
                  <a:lin ang="5400000" scaled="0"/>
                </a:gradFill>
                <a:effectLst/>
                <a:uLnTx/>
                <a:uFillTx/>
              </a:rPr>
              <a:t>|</a:t>
            </a:r>
            <a:r>
              <a:rPr kumimoji="0" lang="en-US" sz="1600" b="1"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 Entity Linking Knowledge Exploration </a:t>
            </a:r>
            <a:r>
              <a:rPr kumimoji="0" lang="en-US" sz="1600" b="0" i="0" u="none" strike="noStrike" kern="0" cap="none" spc="0" normalizeH="0" baseline="0" noProof="0" dirty="0">
                <a:ln>
                  <a:noFill/>
                </a:ln>
                <a:gradFill>
                  <a:gsLst>
                    <a:gs pos="2917">
                      <a:schemeClr val="bg1"/>
                    </a:gs>
                    <a:gs pos="30000">
                      <a:schemeClr val="bg1"/>
                    </a:gs>
                  </a:gsLst>
                  <a:lin ang="5400000" scaled="0"/>
                </a:gradFill>
                <a:effectLst/>
                <a:uLnTx/>
                <a:uFillTx/>
              </a:rPr>
              <a:t>|</a:t>
            </a:r>
            <a:r>
              <a:rPr kumimoji="0" lang="en-US" sz="1600" b="1"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 Recommendations</a:t>
            </a:r>
          </a:p>
        </p:txBody>
      </p:sp>
      <p:sp>
        <p:nvSpPr>
          <p:cNvPr id="10" name="TextBox 9"/>
          <p:cNvSpPr txBox="1"/>
          <p:nvPr/>
        </p:nvSpPr>
        <p:spPr>
          <a:xfrm>
            <a:off x="6277848" y="5531050"/>
            <a:ext cx="5700593" cy="1241894"/>
          </a:xfrm>
          <a:prstGeom prst="rect">
            <a:avLst/>
          </a:prstGeom>
          <a:noFill/>
        </p:spPr>
        <p:txBody>
          <a:bodyPr wrap="square" lIns="182854" tIns="146284" rIns="91427" bIns="146284" rtlCol="0">
            <a:spAutoFit/>
          </a:bodyPr>
          <a:lstStyle/>
          <a:p>
            <a:pPr marL="0" marR="0" lvl="0" indent="0" defTabSz="896386"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light" panose="020B0402040204020203" pitchFamily="34" charset="0"/>
                <a:cs typeface="Segoe UI Semilight" panose="020B0402040204020203" pitchFamily="34" charset="0"/>
              </a:rPr>
              <a:t>Search</a:t>
            </a:r>
          </a:p>
          <a:p>
            <a:pPr marL="0" marR="0" lvl="0" indent="0" defTabSz="896386"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Bing Auto Suggest </a:t>
            </a:r>
            <a:r>
              <a:rPr kumimoji="0" lang="en-US" sz="1600" b="0" i="0" u="none" strike="noStrike" kern="0" cap="none" spc="0" normalizeH="0" baseline="0" noProof="0" dirty="0">
                <a:ln>
                  <a:noFill/>
                </a:ln>
                <a:gradFill>
                  <a:gsLst>
                    <a:gs pos="2917">
                      <a:schemeClr val="bg1"/>
                    </a:gs>
                    <a:gs pos="30000">
                      <a:schemeClr val="bg1"/>
                    </a:gs>
                  </a:gsLst>
                  <a:lin ang="5400000" scaled="0"/>
                </a:gradFill>
                <a:effectLst/>
                <a:uLnTx/>
                <a:uFillTx/>
              </a:rPr>
              <a:t>|</a:t>
            </a:r>
            <a:r>
              <a:rPr kumimoji="0" lang="en-US" sz="1600" b="1"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 Bing Image Search </a:t>
            </a:r>
            <a:r>
              <a:rPr kumimoji="0" lang="en-US" sz="1600" b="0" i="0" u="none" strike="noStrike" kern="0" cap="none" spc="0" normalizeH="0" baseline="0" noProof="0" dirty="0">
                <a:ln>
                  <a:noFill/>
                </a:ln>
                <a:gradFill>
                  <a:gsLst>
                    <a:gs pos="2917">
                      <a:schemeClr val="bg1"/>
                    </a:gs>
                    <a:gs pos="30000">
                      <a:schemeClr val="bg1"/>
                    </a:gs>
                  </a:gsLst>
                  <a:lin ang="5400000" scaled="0"/>
                </a:gradFill>
                <a:effectLst/>
                <a:uLnTx/>
                <a:uFillTx/>
              </a:rPr>
              <a:t>|</a:t>
            </a:r>
            <a:r>
              <a:rPr kumimoji="0" lang="en-US" sz="1600" b="1"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 Bing News Search Bing Video Search</a:t>
            </a:r>
            <a:r>
              <a:rPr kumimoji="0" lang="en-US" sz="1600" b="0" i="0" u="none" strike="noStrike" kern="0" cap="none" spc="0" normalizeH="0" baseline="0" noProof="0" dirty="0">
                <a:ln>
                  <a:noFill/>
                </a:ln>
                <a:gradFill>
                  <a:gsLst>
                    <a:gs pos="2917">
                      <a:schemeClr val="bg1"/>
                    </a:gs>
                    <a:gs pos="30000">
                      <a:schemeClr val="bg1"/>
                    </a:gs>
                  </a:gsLst>
                  <a:lin ang="5400000" scaled="0"/>
                </a:gradFill>
                <a:effectLst/>
                <a:uLnTx/>
                <a:uFillTx/>
              </a:rPr>
              <a:t> |</a:t>
            </a:r>
            <a:r>
              <a:rPr kumimoji="0" lang="en-US" sz="1600" b="1"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 Bing Web Search</a:t>
            </a:r>
          </a:p>
        </p:txBody>
      </p:sp>
      <p:sp>
        <p:nvSpPr>
          <p:cNvPr id="40" name="Freeform 22"/>
          <p:cNvSpPr>
            <a:spLocks noChangeAspect="1"/>
          </p:cNvSpPr>
          <p:nvPr/>
        </p:nvSpPr>
        <p:spPr bwMode="auto">
          <a:xfrm>
            <a:off x="5403327" y="1332831"/>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Freeform 18"/>
          <p:cNvSpPr>
            <a:spLocks noChangeAspect="1"/>
          </p:cNvSpPr>
          <p:nvPr/>
        </p:nvSpPr>
        <p:spPr bwMode="auto">
          <a:xfrm>
            <a:off x="5440688" y="2439980"/>
            <a:ext cx="586529" cy="513795"/>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Freeform 9"/>
          <p:cNvSpPr>
            <a:spLocks noChangeAspect="1"/>
          </p:cNvSpPr>
          <p:nvPr/>
        </p:nvSpPr>
        <p:spPr bwMode="auto">
          <a:xfrm>
            <a:off x="5523844" y="3577935"/>
            <a:ext cx="420217" cy="528413"/>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Freeform 5"/>
          <p:cNvSpPr>
            <a:spLocks/>
          </p:cNvSpPr>
          <p:nvPr/>
        </p:nvSpPr>
        <p:spPr bwMode="auto">
          <a:xfrm>
            <a:off x="5470775" y="4724227"/>
            <a:ext cx="526355" cy="526355"/>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46" name="Group 45"/>
          <p:cNvGrpSpPr/>
          <p:nvPr/>
        </p:nvGrpSpPr>
        <p:grpSpPr>
          <a:xfrm>
            <a:off x="5465203" y="5868460"/>
            <a:ext cx="537500" cy="528413"/>
            <a:chOff x="10832823" y="3353836"/>
            <a:chExt cx="537576" cy="528488"/>
          </a:xfrm>
        </p:grpSpPr>
        <p:sp>
          <p:nvSpPr>
            <p:cNvPr id="44"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9" name="Rectangle 18"/>
          <p:cNvSpPr/>
          <p:nvPr/>
        </p:nvSpPr>
        <p:spPr>
          <a:xfrm>
            <a:off x="5164823" y="302069"/>
            <a:ext cx="6316767" cy="525004"/>
          </a:xfrm>
          <a:prstGeom prst="rect">
            <a:avLst/>
          </a:prstGeom>
        </p:spPr>
        <p:txBody>
          <a:bodyPr wrap="none">
            <a:spAutoFit/>
          </a:bodyPr>
          <a:lstStyle/>
          <a:p>
            <a:pPr marL="0" marR="0" lvl="0" indent="0" defTabSz="914225" eaLnBrk="1" fontAlgn="auto" latinLnBrk="0" hangingPunct="1">
              <a:lnSpc>
                <a:spcPct val="90000"/>
              </a:lnSpc>
              <a:spcBef>
                <a:spcPts val="0"/>
              </a:spcBef>
              <a:spcAft>
                <a:spcPts val="600"/>
              </a:spcAft>
              <a:buClrTx/>
              <a:buSzTx/>
              <a:buFontTx/>
              <a:buNone/>
              <a:tabLst/>
              <a:defRPr/>
            </a:pPr>
            <a:r>
              <a:rPr kumimoji="0" lang="en-US" sz="3137"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rPr>
              <a:t>Microsoft Cognitive Services preview</a:t>
            </a:r>
          </a:p>
        </p:txBody>
      </p:sp>
    </p:spTree>
    <p:extLst>
      <p:ext uri="{BB962C8B-B14F-4D97-AF65-F5344CB8AC3E}">
        <p14:creationId xmlns:p14="http://schemas.microsoft.com/office/powerpoint/2010/main" val="263548347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a:grpSpLocks noChangeAspect="1"/>
          </p:cNvGrpSpPr>
          <p:nvPr/>
        </p:nvGrpSpPr>
        <p:grpSpPr bwMode="auto">
          <a:xfrm>
            <a:off x="5410956" y="1366455"/>
            <a:ext cx="7819760" cy="4230221"/>
            <a:chOff x="-49688" y="-26795"/>
            <a:chExt cx="107212" cy="57998"/>
          </a:xfrm>
        </p:grpSpPr>
        <p:sp>
          <p:nvSpPr>
            <p:cNvPr id="11"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sp>
        <p:nvSpPr>
          <p:cNvPr id="21" name="Freeform 17"/>
          <p:cNvSpPr>
            <a:spLocks noEditPoints="1"/>
          </p:cNvSpPr>
          <p:nvPr/>
        </p:nvSpPr>
        <p:spPr bwMode="auto">
          <a:xfrm>
            <a:off x="6857071" y="3234913"/>
            <a:ext cx="409851" cy="496159"/>
          </a:xfrm>
          <a:custGeom>
            <a:avLst/>
            <a:gdLst>
              <a:gd name="T0" fmla="*/ 2736 w 2736"/>
              <a:gd name="T1" fmla="*/ 1597 h 3312"/>
              <a:gd name="T2" fmla="*/ 2668 w 2736"/>
              <a:gd name="T3" fmla="*/ 1643 h 3312"/>
              <a:gd name="T4" fmla="*/ 2478 w 2736"/>
              <a:gd name="T5" fmla="*/ 1702 h 3312"/>
              <a:gd name="T6" fmla="*/ 2243 w 2736"/>
              <a:gd name="T7" fmla="*/ 1605 h 3312"/>
              <a:gd name="T8" fmla="*/ 2145 w 2736"/>
              <a:gd name="T9" fmla="*/ 1370 h 3312"/>
              <a:gd name="T10" fmla="*/ 2477 w 2736"/>
              <a:gd name="T11" fmla="*/ 1038 h 3312"/>
              <a:gd name="T12" fmla="*/ 2665 w 2736"/>
              <a:gd name="T13" fmla="*/ 1094 h 3312"/>
              <a:gd name="T14" fmla="*/ 2736 w 2736"/>
              <a:gd name="T15" fmla="*/ 1142 h 3312"/>
              <a:gd name="T16" fmla="*/ 2736 w 2736"/>
              <a:gd name="T17" fmla="*/ 0 h 3312"/>
              <a:gd name="T18" fmla="*/ 669 w 2736"/>
              <a:gd name="T19" fmla="*/ 0 h 3312"/>
              <a:gd name="T20" fmla="*/ 0 w 2736"/>
              <a:gd name="T21" fmla="*/ 664 h 3312"/>
              <a:gd name="T22" fmla="*/ 0 w 2736"/>
              <a:gd name="T23" fmla="*/ 2740 h 3312"/>
              <a:gd name="T24" fmla="*/ 1001 w 2736"/>
              <a:gd name="T25" fmla="*/ 2740 h 3312"/>
              <a:gd name="T26" fmla="*/ 968 w 2736"/>
              <a:gd name="T27" fmla="*/ 2898 h 3312"/>
              <a:gd name="T28" fmla="*/ 1385 w 2736"/>
              <a:gd name="T29" fmla="*/ 3312 h 3312"/>
              <a:gd name="T30" fmla="*/ 1802 w 2736"/>
              <a:gd name="T31" fmla="*/ 2900 h 3312"/>
              <a:gd name="T32" fmla="*/ 1767 w 2736"/>
              <a:gd name="T33" fmla="*/ 2740 h 3312"/>
              <a:gd name="T34" fmla="*/ 2736 w 2736"/>
              <a:gd name="T35" fmla="*/ 2740 h 3312"/>
              <a:gd name="T36" fmla="*/ 2736 w 2736"/>
              <a:gd name="T37" fmla="*/ 1597 h 3312"/>
              <a:gd name="T38" fmla="*/ 2652 w 2736"/>
              <a:gd name="T39" fmla="*/ 2652 h 3312"/>
              <a:gd name="T40" fmla="*/ 1616 w 2736"/>
              <a:gd name="T41" fmla="*/ 2652 h 3312"/>
              <a:gd name="T42" fmla="*/ 1660 w 2736"/>
              <a:gd name="T43" fmla="*/ 2714 h 3312"/>
              <a:gd name="T44" fmla="*/ 1717 w 2736"/>
              <a:gd name="T45" fmla="*/ 2894 h 3312"/>
              <a:gd name="T46" fmla="*/ 1385 w 2736"/>
              <a:gd name="T47" fmla="*/ 3226 h 3312"/>
              <a:gd name="T48" fmla="*/ 1053 w 2736"/>
              <a:gd name="T49" fmla="*/ 2893 h 3312"/>
              <a:gd name="T50" fmla="*/ 1108 w 2736"/>
              <a:gd name="T51" fmla="*/ 2714 h 3312"/>
              <a:gd name="T52" fmla="*/ 1151 w 2736"/>
              <a:gd name="T53" fmla="*/ 2652 h 3312"/>
              <a:gd name="T54" fmla="*/ 84 w 2736"/>
              <a:gd name="T55" fmla="*/ 2652 h 3312"/>
              <a:gd name="T56" fmla="*/ 84 w 2736"/>
              <a:gd name="T57" fmla="*/ 664 h 3312"/>
              <a:gd name="T58" fmla="*/ 669 w 2736"/>
              <a:gd name="T59" fmla="*/ 88 h 3312"/>
              <a:gd name="T60" fmla="*/ 2652 w 2736"/>
              <a:gd name="T61" fmla="*/ 88 h 3312"/>
              <a:gd name="T62" fmla="*/ 2652 w 2736"/>
              <a:gd name="T63" fmla="*/ 989 h 3312"/>
              <a:gd name="T64" fmla="*/ 2479 w 2736"/>
              <a:gd name="T65" fmla="*/ 953 h 3312"/>
              <a:gd name="T66" fmla="*/ 2061 w 2736"/>
              <a:gd name="T67" fmla="*/ 1370 h 3312"/>
              <a:gd name="T68" fmla="*/ 2183 w 2736"/>
              <a:gd name="T69" fmla="*/ 1665 h 3312"/>
              <a:gd name="T70" fmla="*/ 2480 w 2736"/>
              <a:gd name="T71" fmla="*/ 1787 h 3312"/>
              <a:gd name="T72" fmla="*/ 2652 w 2736"/>
              <a:gd name="T73" fmla="*/ 1751 h 3312"/>
              <a:gd name="T74" fmla="*/ 2652 w 2736"/>
              <a:gd name="T75" fmla="*/ 2652 h 3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36" h="3312">
                <a:moveTo>
                  <a:pt x="2736" y="1597"/>
                </a:moveTo>
                <a:cubicBezTo>
                  <a:pt x="2668" y="1643"/>
                  <a:pt x="2668" y="1643"/>
                  <a:pt x="2668" y="1643"/>
                </a:cubicBezTo>
                <a:cubicBezTo>
                  <a:pt x="2612" y="1682"/>
                  <a:pt x="2546" y="1702"/>
                  <a:pt x="2478" y="1702"/>
                </a:cubicBezTo>
                <a:cubicBezTo>
                  <a:pt x="2389" y="1702"/>
                  <a:pt x="2306" y="1668"/>
                  <a:pt x="2243" y="1605"/>
                </a:cubicBezTo>
                <a:cubicBezTo>
                  <a:pt x="2180" y="1542"/>
                  <a:pt x="2145" y="1459"/>
                  <a:pt x="2145" y="1370"/>
                </a:cubicBezTo>
                <a:cubicBezTo>
                  <a:pt x="2145" y="1187"/>
                  <a:pt x="2294" y="1038"/>
                  <a:pt x="2477" y="1038"/>
                </a:cubicBezTo>
                <a:cubicBezTo>
                  <a:pt x="2544" y="1038"/>
                  <a:pt x="2610" y="1057"/>
                  <a:pt x="2665" y="1094"/>
                </a:cubicBezTo>
                <a:cubicBezTo>
                  <a:pt x="2736" y="1142"/>
                  <a:pt x="2736" y="1142"/>
                  <a:pt x="2736" y="1142"/>
                </a:cubicBezTo>
                <a:cubicBezTo>
                  <a:pt x="2736" y="0"/>
                  <a:pt x="2736" y="0"/>
                  <a:pt x="2736" y="0"/>
                </a:cubicBezTo>
                <a:cubicBezTo>
                  <a:pt x="669" y="0"/>
                  <a:pt x="669" y="0"/>
                  <a:pt x="669" y="0"/>
                </a:cubicBezTo>
                <a:cubicBezTo>
                  <a:pt x="302" y="0"/>
                  <a:pt x="0" y="298"/>
                  <a:pt x="0" y="664"/>
                </a:cubicBezTo>
                <a:cubicBezTo>
                  <a:pt x="0" y="2740"/>
                  <a:pt x="0" y="2740"/>
                  <a:pt x="0" y="2740"/>
                </a:cubicBezTo>
                <a:cubicBezTo>
                  <a:pt x="1001" y="2740"/>
                  <a:pt x="1001" y="2740"/>
                  <a:pt x="1001" y="2740"/>
                </a:cubicBezTo>
                <a:cubicBezTo>
                  <a:pt x="979" y="2780"/>
                  <a:pt x="968" y="2841"/>
                  <a:pt x="968" y="2898"/>
                </a:cubicBezTo>
                <a:cubicBezTo>
                  <a:pt x="968" y="3128"/>
                  <a:pt x="1155" y="3312"/>
                  <a:pt x="1385" y="3312"/>
                </a:cubicBezTo>
                <a:cubicBezTo>
                  <a:pt x="1615" y="3312"/>
                  <a:pt x="1802" y="3130"/>
                  <a:pt x="1802" y="2900"/>
                </a:cubicBezTo>
                <a:cubicBezTo>
                  <a:pt x="1802" y="2842"/>
                  <a:pt x="1790" y="2780"/>
                  <a:pt x="1767" y="2740"/>
                </a:cubicBezTo>
                <a:cubicBezTo>
                  <a:pt x="2736" y="2740"/>
                  <a:pt x="2736" y="2740"/>
                  <a:pt x="2736" y="2740"/>
                </a:cubicBezTo>
                <a:lnTo>
                  <a:pt x="2736" y="1597"/>
                </a:lnTo>
                <a:close/>
                <a:moveTo>
                  <a:pt x="2652" y="2652"/>
                </a:moveTo>
                <a:cubicBezTo>
                  <a:pt x="1616" y="2652"/>
                  <a:pt x="1616" y="2652"/>
                  <a:pt x="1616" y="2652"/>
                </a:cubicBezTo>
                <a:cubicBezTo>
                  <a:pt x="1660" y="2714"/>
                  <a:pt x="1660" y="2714"/>
                  <a:pt x="1660" y="2714"/>
                </a:cubicBezTo>
                <a:cubicBezTo>
                  <a:pt x="1698" y="2769"/>
                  <a:pt x="1717" y="2829"/>
                  <a:pt x="1717" y="2894"/>
                </a:cubicBezTo>
                <a:cubicBezTo>
                  <a:pt x="1717" y="3078"/>
                  <a:pt x="1568" y="3226"/>
                  <a:pt x="1385" y="3226"/>
                </a:cubicBezTo>
                <a:cubicBezTo>
                  <a:pt x="1202" y="3226"/>
                  <a:pt x="1053" y="3076"/>
                  <a:pt x="1053" y="2893"/>
                </a:cubicBezTo>
                <a:cubicBezTo>
                  <a:pt x="1053" y="2827"/>
                  <a:pt x="1072" y="2768"/>
                  <a:pt x="1108" y="2714"/>
                </a:cubicBezTo>
                <a:cubicBezTo>
                  <a:pt x="1151" y="2652"/>
                  <a:pt x="1151" y="2652"/>
                  <a:pt x="1151" y="2652"/>
                </a:cubicBezTo>
                <a:cubicBezTo>
                  <a:pt x="84" y="2652"/>
                  <a:pt x="84" y="2652"/>
                  <a:pt x="84" y="2652"/>
                </a:cubicBezTo>
                <a:cubicBezTo>
                  <a:pt x="84" y="664"/>
                  <a:pt x="84" y="664"/>
                  <a:pt x="84" y="664"/>
                </a:cubicBezTo>
                <a:cubicBezTo>
                  <a:pt x="84" y="344"/>
                  <a:pt x="349" y="88"/>
                  <a:pt x="669" y="88"/>
                </a:cubicBezTo>
                <a:cubicBezTo>
                  <a:pt x="2652" y="88"/>
                  <a:pt x="2652" y="88"/>
                  <a:pt x="2652" y="88"/>
                </a:cubicBezTo>
                <a:cubicBezTo>
                  <a:pt x="2652" y="989"/>
                  <a:pt x="2652" y="989"/>
                  <a:pt x="2652" y="989"/>
                </a:cubicBezTo>
                <a:cubicBezTo>
                  <a:pt x="2588" y="965"/>
                  <a:pt x="2539" y="953"/>
                  <a:pt x="2479" y="953"/>
                </a:cubicBezTo>
                <a:cubicBezTo>
                  <a:pt x="2249" y="953"/>
                  <a:pt x="2061" y="1140"/>
                  <a:pt x="2061" y="1370"/>
                </a:cubicBezTo>
                <a:cubicBezTo>
                  <a:pt x="2061" y="1481"/>
                  <a:pt x="2104" y="1586"/>
                  <a:pt x="2183" y="1665"/>
                </a:cubicBezTo>
                <a:cubicBezTo>
                  <a:pt x="2262" y="1744"/>
                  <a:pt x="2368" y="1787"/>
                  <a:pt x="2480" y="1787"/>
                </a:cubicBezTo>
                <a:cubicBezTo>
                  <a:pt x="2539" y="1787"/>
                  <a:pt x="2588" y="1775"/>
                  <a:pt x="2652" y="1751"/>
                </a:cubicBezTo>
                <a:lnTo>
                  <a:pt x="2652" y="2652"/>
                </a:lnTo>
                <a:close/>
              </a:path>
            </a:pathLst>
          </a:custGeom>
          <a:solidFill>
            <a:schemeClr val="bg1">
              <a:lumMod val="60000"/>
              <a:lumOff val="40000"/>
            </a:schemeClr>
          </a:solidFill>
          <a:ln>
            <a:noFill/>
          </a:ln>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2" name="Freeform 18"/>
          <p:cNvSpPr>
            <a:spLocks noEditPoints="1"/>
          </p:cNvSpPr>
          <p:nvPr/>
        </p:nvSpPr>
        <p:spPr bwMode="auto">
          <a:xfrm>
            <a:off x="12390911" y="3174986"/>
            <a:ext cx="619564" cy="619627"/>
          </a:xfrm>
          <a:custGeom>
            <a:avLst/>
            <a:gdLst>
              <a:gd name="T0" fmla="*/ 3616 w 4136"/>
              <a:gd name="T1" fmla="*/ 0 h 4136"/>
              <a:gd name="T2" fmla="*/ 0 w 4136"/>
              <a:gd name="T3" fmla="*/ 517 h 4136"/>
              <a:gd name="T4" fmla="*/ 517 w 4136"/>
              <a:gd name="T5" fmla="*/ 4136 h 4136"/>
              <a:gd name="T6" fmla="*/ 4136 w 4136"/>
              <a:gd name="T7" fmla="*/ 3616 h 4136"/>
              <a:gd name="T8" fmla="*/ 4028 w 4136"/>
              <a:gd name="T9" fmla="*/ 507 h 4136"/>
              <a:gd name="T10" fmla="*/ 3374 w 4136"/>
              <a:gd name="T11" fmla="*/ 2012 h 4136"/>
              <a:gd name="T12" fmla="*/ 3068 w 4136"/>
              <a:gd name="T13" fmla="*/ 1561 h 4136"/>
              <a:gd name="T14" fmla="*/ 2762 w 4136"/>
              <a:gd name="T15" fmla="*/ 2012 h 4136"/>
              <a:gd name="T16" fmla="*/ 2100 w 4136"/>
              <a:gd name="T17" fmla="*/ 1202 h 4136"/>
              <a:gd name="T18" fmla="*/ 1895 w 4136"/>
              <a:gd name="T19" fmla="*/ 1292 h 4136"/>
              <a:gd name="T20" fmla="*/ 1895 w 4136"/>
              <a:gd name="T21" fmla="*/ 803 h 4136"/>
              <a:gd name="T22" fmla="*/ 2100 w 4136"/>
              <a:gd name="T23" fmla="*/ 892 h 4136"/>
              <a:gd name="T24" fmla="*/ 3605 w 4136"/>
              <a:gd name="T25" fmla="*/ 84 h 4136"/>
              <a:gd name="T26" fmla="*/ 511 w 4136"/>
              <a:gd name="T27" fmla="*/ 84 h 4136"/>
              <a:gd name="T28" fmla="*/ 2012 w 4136"/>
              <a:gd name="T29" fmla="*/ 741 h 4136"/>
              <a:gd name="T30" fmla="*/ 1565 w 4136"/>
              <a:gd name="T31" fmla="*/ 1047 h 4136"/>
              <a:gd name="T32" fmla="*/ 2012 w 4136"/>
              <a:gd name="T33" fmla="*/ 1354 h 4136"/>
              <a:gd name="T34" fmla="*/ 1217 w 4136"/>
              <a:gd name="T35" fmla="*/ 2012 h 4136"/>
              <a:gd name="T36" fmla="*/ 1303 w 4136"/>
              <a:gd name="T37" fmla="*/ 2213 h 4136"/>
              <a:gd name="T38" fmla="*/ 815 w 4136"/>
              <a:gd name="T39" fmla="*/ 2212 h 4136"/>
              <a:gd name="T40" fmla="*/ 899 w 4136"/>
              <a:gd name="T41" fmla="*/ 2012 h 4136"/>
              <a:gd name="T42" fmla="*/ 84 w 4136"/>
              <a:gd name="T43" fmla="*/ 507 h 4136"/>
              <a:gd name="T44" fmla="*/ 84 w 4136"/>
              <a:gd name="T45" fmla="*/ 3601 h 4136"/>
              <a:gd name="T46" fmla="*/ 751 w 4136"/>
              <a:gd name="T47" fmla="*/ 2100 h 4136"/>
              <a:gd name="T48" fmla="*/ 1059 w 4136"/>
              <a:gd name="T49" fmla="*/ 2543 h 4136"/>
              <a:gd name="T50" fmla="*/ 1367 w 4136"/>
              <a:gd name="T51" fmla="*/ 2100 h 4136"/>
              <a:gd name="T52" fmla="*/ 2012 w 4136"/>
              <a:gd name="T53" fmla="*/ 2898 h 4136"/>
              <a:gd name="T54" fmla="*/ 2211 w 4136"/>
              <a:gd name="T55" fmla="*/ 2819 h 4136"/>
              <a:gd name="T56" fmla="*/ 2212 w 4136"/>
              <a:gd name="T57" fmla="*/ 3307 h 4136"/>
              <a:gd name="T58" fmla="*/ 2012 w 4136"/>
              <a:gd name="T59" fmla="*/ 3228 h 4136"/>
              <a:gd name="T60" fmla="*/ 511 w 4136"/>
              <a:gd name="T61" fmla="*/ 4028 h 4136"/>
              <a:gd name="T62" fmla="*/ 3605 w 4136"/>
              <a:gd name="T63" fmla="*/ 4028 h 4136"/>
              <a:gd name="T64" fmla="*/ 2100 w 4136"/>
              <a:gd name="T65" fmla="*/ 3373 h 4136"/>
              <a:gd name="T66" fmla="*/ 2541 w 4136"/>
              <a:gd name="T67" fmla="*/ 3063 h 4136"/>
              <a:gd name="T68" fmla="*/ 2100 w 4136"/>
              <a:gd name="T69" fmla="*/ 2753 h 4136"/>
              <a:gd name="T70" fmla="*/ 2915 w 4136"/>
              <a:gd name="T71" fmla="*/ 2100 h 4136"/>
              <a:gd name="T72" fmla="*/ 2824 w 4136"/>
              <a:gd name="T73" fmla="*/ 1891 h 4136"/>
              <a:gd name="T74" fmla="*/ 3313 w 4136"/>
              <a:gd name="T75" fmla="*/ 1890 h 4136"/>
              <a:gd name="T76" fmla="*/ 3222 w 4136"/>
              <a:gd name="T77" fmla="*/ 2100 h 4136"/>
              <a:gd name="T78" fmla="*/ 4028 w 4136"/>
              <a:gd name="T79" fmla="*/ 3601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36" h="4136">
                <a:moveTo>
                  <a:pt x="4136" y="517"/>
                </a:moveTo>
                <a:cubicBezTo>
                  <a:pt x="4136" y="231"/>
                  <a:pt x="3903" y="0"/>
                  <a:pt x="3616" y="0"/>
                </a:cubicBezTo>
                <a:cubicBezTo>
                  <a:pt x="517" y="0"/>
                  <a:pt x="517" y="0"/>
                  <a:pt x="517" y="0"/>
                </a:cubicBezTo>
                <a:cubicBezTo>
                  <a:pt x="231" y="0"/>
                  <a:pt x="0" y="231"/>
                  <a:pt x="0" y="517"/>
                </a:cubicBezTo>
                <a:cubicBezTo>
                  <a:pt x="0" y="3616"/>
                  <a:pt x="0" y="3616"/>
                  <a:pt x="0" y="3616"/>
                </a:cubicBezTo>
                <a:cubicBezTo>
                  <a:pt x="0" y="3903"/>
                  <a:pt x="231" y="4136"/>
                  <a:pt x="517" y="4136"/>
                </a:cubicBezTo>
                <a:cubicBezTo>
                  <a:pt x="3616" y="4136"/>
                  <a:pt x="3616" y="4136"/>
                  <a:pt x="3616" y="4136"/>
                </a:cubicBezTo>
                <a:cubicBezTo>
                  <a:pt x="3903" y="4136"/>
                  <a:pt x="4136" y="3903"/>
                  <a:pt x="4136" y="3616"/>
                </a:cubicBezTo>
                <a:lnTo>
                  <a:pt x="4136" y="517"/>
                </a:lnTo>
                <a:close/>
                <a:moveTo>
                  <a:pt x="4028" y="507"/>
                </a:moveTo>
                <a:cubicBezTo>
                  <a:pt x="4028" y="2012"/>
                  <a:pt x="4028" y="2012"/>
                  <a:pt x="4028" y="2012"/>
                </a:cubicBezTo>
                <a:cubicBezTo>
                  <a:pt x="3374" y="2012"/>
                  <a:pt x="3374" y="2012"/>
                  <a:pt x="3374" y="2012"/>
                </a:cubicBezTo>
                <a:cubicBezTo>
                  <a:pt x="3390" y="1972"/>
                  <a:pt x="3397" y="1932"/>
                  <a:pt x="3397" y="1890"/>
                </a:cubicBezTo>
                <a:cubicBezTo>
                  <a:pt x="3397" y="1708"/>
                  <a:pt x="3250" y="1561"/>
                  <a:pt x="3068" y="1561"/>
                </a:cubicBezTo>
                <a:cubicBezTo>
                  <a:pt x="2887" y="1561"/>
                  <a:pt x="2739" y="1708"/>
                  <a:pt x="2739" y="1890"/>
                </a:cubicBezTo>
                <a:cubicBezTo>
                  <a:pt x="2739" y="1932"/>
                  <a:pt x="2747" y="1972"/>
                  <a:pt x="2762" y="2012"/>
                </a:cubicBezTo>
                <a:cubicBezTo>
                  <a:pt x="2100" y="2012"/>
                  <a:pt x="2100" y="2012"/>
                  <a:pt x="2100" y="2012"/>
                </a:cubicBezTo>
                <a:cubicBezTo>
                  <a:pt x="2100" y="1202"/>
                  <a:pt x="2100" y="1202"/>
                  <a:pt x="2100" y="1202"/>
                </a:cubicBezTo>
                <a:cubicBezTo>
                  <a:pt x="2034" y="1248"/>
                  <a:pt x="2034" y="1248"/>
                  <a:pt x="2034" y="1248"/>
                </a:cubicBezTo>
                <a:cubicBezTo>
                  <a:pt x="1993" y="1277"/>
                  <a:pt x="1945" y="1292"/>
                  <a:pt x="1895" y="1292"/>
                </a:cubicBezTo>
                <a:cubicBezTo>
                  <a:pt x="1760" y="1292"/>
                  <a:pt x="1651" y="1182"/>
                  <a:pt x="1651" y="1047"/>
                </a:cubicBezTo>
                <a:cubicBezTo>
                  <a:pt x="1651" y="912"/>
                  <a:pt x="1761" y="803"/>
                  <a:pt x="1895" y="803"/>
                </a:cubicBezTo>
                <a:cubicBezTo>
                  <a:pt x="1944" y="803"/>
                  <a:pt x="1991" y="817"/>
                  <a:pt x="2031" y="844"/>
                </a:cubicBezTo>
                <a:cubicBezTo>
                  <a:pt x="2100" y="892"/>
                  <a:pt x="2100" y="892"/>
                  <a:pt x="2100" y="892"/>
                </a:cubicBezTo>
                <a:cubicBezTo>
                  <a:pt x="2100" y="84"/>
                  <a:pt x="2100" y="84"/>
                  <a:pt x="2100" y="84"/>
                </a:cubicBezTo>
                <a:cubicBezTo>
                  <a:pt x="3605" y="84"/>
                  <a:pt x="3605" y="84"/>
                  <a:pt x="3605" y="84"/>
                </a:cubicBezTo>
                <a:cubicBezTo>
                  <a:pt x="3845" y="84"/>
                  <a:pt x="4028" y="268"/>
                  <a:pt x="4028" y="507"/>
                </a:cubicBezTo>
                <a:close/>
                <a:moveTo>
                  <a:pt x="511" y="84"/>
                </a:moveTo>
                <a:cubicBezTo>
                  <a:pt x="2012" y="84"/>
                  <a:pt x="2012" y="84"/>
                  <a:pt x="2012" y="84"/>
                </a:cubicBezTo>
                <a:cubicBezTo>
                  <a:pt x="2012" y="741"/>
                  <a:pt x="2012" y="741"/>
                  <a:pt x="2012" y="741"/>
                </a:cubicBezTo>
                <a:cubicBezTo>
                  <a:pt x="1972" y="726"/>
                  <a:pt x="1935" y="718"/>
                  <a:pt x="1893" y="718"/>
                </a:cubicBezTo>
                <a:cubicBezTo>
                  <a:pt x="1712" y="718"/>
                  <a:pt x="1565" y="866"/>
                  <a:pt x="1565" y="1047"/>
                </a:cubicBezTo>
                <a:cubicBezTo>
                  <a:pt x="1565" y="1229"/>
                  <a:pt x="1711" y="1376"/>
                  <a:pt x="1893" y="1376"/>
                </a:cubicBezTo>
                <a:cubicBezTo>
                  <a:pt x="1935" y="1376"/>
                  <a:pt x="1972" y="1369"/>
                  <a:pt x="2012" y="1354"/>
                </a:cubicBezTo>
                <a:cubicBezTo>
                  <a:pt x="2012" y="2012"/>
                  <a:pt x="2012" y="2012"/>
                  <a:pt x="2012" y="2012"/>
                </a:cubicBezTo>
                <a:cubicBezTo>
                  <a:pt x="1217" y="2012"/>
                  <a:pt x="1217" y="2012"/>
                  <a:pt x="1217" y="2012"/>
                </a:cubicBezTo>
                <a:cubicBezTo>
                  <a:pt x="1262" y="2078"/>
                  <a:pt x="1262" y="2078"/>
                  <a:pt x="1262" y="2078"/>
                </a:cubicBezTo>
                <a:cubicBezTo>
                  <a:pt x="1289" y="2119"/>
                  <a:pt x="1303" y="2164"/>
                  <a:pt x="1303" y="2213"/>
                </a:cubicBezTo>
                <a:cubicBezTo>
                  <a:pt x="1303" y="2347"/>
                  <a:pt x="1194" y="2457"/>
                  <a:pt x="1059" y="2457"/>
                </a:cubicBezTo>
                <a:cubicBezTo>
                  <a:pt x="924" y="2457"/>
                  <a:pt x="815" y="2347"/>
                  <a:pt x="815" y="2212"/>
                </a:cubicBezTo>
                <a:cubicBezTo>
                  <a:pt x="815" y="2164"/>
                  <a:pt x="829" y="2118"/>
                  <a:pt x="855" y="2078"/>
                </a:cubicBezTo>
                <a:cubicBezTo>
                  <a:pt x="899" y="2012"/>
                  <a:pt x="899" y="2012"/>
                  <a:pt x="899" y="2012"/>
                </a:cubicBezTo>
                <a:cubicBezTo>
                  <a:pt x="84" y="2012"/>
                  <a:pt x="84" y="2012"/>
                  <a:pt x="84" y="2012"/>
                </a:cubicBezTo>
                <a:cubicBezTo>
                  <a:pt x="84" y="507"/>
                  <a:pt x="84" y="507"/>
                  <a:pt x="84" y="507"/>
                </a:cubicBezTo>
                <a:cubicBezTo>
                  <a:pt x="84" y="268"/>
                  <a:pt x="272" y="84"/>
                  <a:pt x="511" y="84"/>
                </a:cubicBezTo>
                <a:close/>
                <a:moveTo>
                  <a:pt x="84" y="3601"/>
                </a:moveTo>
                <a:cubicBezTo>
                  <a:pt x="84" y="2100"/>
                  <a:pt x="84" y="2100"/>
                  <a:pt x="84" y="2100"/>
                </a:cubicBezTo>
                <a:cubicBezTo>
                  <a:pt x="751" y="2100"/>
                  <a:pt x="751" y="2100"/>
                  <a:pt x="751" y="2100"/>
                </a:cubicBezTo>
                <a:cubicBezTo>
                  <a:pt x="737" y="2140"/>
                  <a:pt x="730" y="2174"/>
                  <a:pt x="730" y="2214"/>
                </a:cubicBezTo>
                <a:cubicBezTo>
                  <a:pt x="730" y="2396"/>
                  <a:pt x="878" y="2543"/>
                  <a:pt x="1059" y="2543"/>
                </a:cubicBezTo>
                <a:cubicBezTo>
                  <a:pt x="1241" y="2543"/>
                  <a:pt x="1388" y="2396"/>
                  <a:pt x="1388" y="2215"/>
                </a:cubicBezTo>
                <a:cubicBezTo>
                  <a:pt x="1388" y="2174"/>
                  <a:pt x="1381" y="2140"/>
                  <a:pt x="1367" y="2100"/>
                </a:cubicBezTo>
                <a:cubicBezTo>
                  <a:pt x="2012" y="2100"/>
                  <a:pt x="2012" y="2100"/>
                  <a:pt x="2012" y="2100"/>
                </a:cubicBezTo>
                <a:cubicBezTo>
                  <a:pt x="2012" y="2898"/>
                  <a:pt x="2012" y="2898"/>
                  <a:pt x="2012" y="2898"/>
                </a:cubicBezTo>
                <a:cubicBezTo>
                  <a:pt x="2079" y="2857"/>
                  <a:pt x="2079" y="2857"/>
                  <a:pt x="2079" y="2857"/>
                </a:cubicBezTo>
                <a:cubicBezTo>
                  <a:pt x="2118" y="2832"/>
                  <a:pt x="2164" y="2819"/>
                  <a:pt x="2211" y="2819"/>
                </a:cubicBezTo>
                <a:cubicBezTo>
                  <a:pt x="2346" y="2819"/>
                  <a:pt x="2456" y="2928"/>
                  <a:pt x="2456" y="3063"/>
                </a:cubicBezTo>
                <a:cubicBezTo>
                  <a:pt x="2456" y="3198"/>
                  <a:pt x="2347" y="3307"/>
                  <a:pt x="2212" y="3307"/>
                </a:cubicBezTo>
                <a:cubicBezTo>
                  <a:pt x="2165" y="3307"/>
                  <a:pt x="2118" y="3294"/>
                  <a:pt x="2079" y="3269"/>
                </a:cubicBezTo>
                <a:cubicBezTo>
                  <a:pt x="2012" y="3228"/>
                  <a:pt x="2012" y="3228"/>
                  <a:pt x="2012" y="3228"/>
                </a:cubicBezTo>
                <a:cubicBezTo>
                  <a:pt x="2012" y="4028"/>
                  <a:pt x="2012" y="4028"/>
                  <a:pt x="2012" y="4028"/>
                </a:cubicBezTo>
                <a:cubicBezTo>
                  <a:pt x="511" y="4028"/>
                  <a:pt x="511" y="4028"/>
                  <a:pt x="511" y="4028"/>
                </a:cubicBezTo>
                <a:cubicBezTo>
                  <a:pt x="272" y="4028"/>
                  <a:pt x="84" y="3841"/>
                  <a:pt x="84" y="3601"/>
                </a:cubicBezTo>
                <a:close/>
                <a:moveTo>
                  <a:pt x="3605" y="4028"/>
                </a:moveTo>
                <a:cubicBezTo>
                  <a:pt x="2100" y="4028"/>
                  <a:pt x="2100" y="4028"/>
                  <a:pt x="2100" y="4028"/>
                </a:cubicBezTo>
                <a:cubicBezTo>
                  <a:pt x="2100" y="3373"/>
                  <a:pt x="2100" y="3373"/>
                  <a:pt x="2100" y="3373"/>
                </a:cubicBezTo>
                <a:cubicBezTo>
                  <a:pt x="2140" y="3386"/>
                  <a:pt x="2173" y="3392"/>
                  <a:pt x="2212" y="3392"/>
                </a:cubicBezTo>
                <a:cubicBezTo>
                  <a:pt x="2393" y="3392"/>
                  <a:pt x="2541" y="3244"/>
                  <a:pt x="2541" y="3063"/>
                </a:cubicBezTo>
                <a:cubicBezTo>
                  <a:pt x="2541" y="2881"/>
                  <a:pt x="2393" y="2734"/>
                  <a:pt x="2212" y="2734"/>
                </a:cubicBezTo>
                <a:cubicBezTo>
                  <a:pt x="2173" y="2734"/>
                  <a:pt x="2140" y="2740"/>
                  <a:pt x="2100" y="2753"/>
                </a:cubicBezTo>
                <a:cubicBezTo>
                  <a:pt x="2100" y="2100"/>
                  <a:pt x="2100" y="2100"/>
                  <a:pt x="2100" y="2100"/>
                </a:cubicBezTo>
                <a:cubicBezTo>
                  <a:pt x="2915" y="2100"/>
                  <a:pt x="2915" y="2100"/>
                  <a:pt x="2915" y="2100"/>
                </a:cubicBezTo>
                <a:cubicBezTo>
                  <a:pt x="2868" y="2032"/>
                  <a:pt x="2868" y="2032"/>
                  <a:pt x="2868" y="2032"/>
                </a:cubicBezTo>
                <a:cubicBezTo>
                  <a:pt x="2839" y="1990"/>
                  <a:pt x="2824" y="1941"/>
                  <a:pt x="2824" y="1891"/>
                </a:cubicBezTo>
                <a:cubicBezTo>
                  <a:pt x="2824" y="1756"/>
                  <a:pt x="2934" y="1646"/>
                  <a:pt x="3068" y="1646"/>
                </a:cubicBezTo>
                <a:cubicBezTo>
                  <a:pt x="3203" y="1646"/>
                  <a:pt x="3313" y="1755"/>
                  <a:pt x="3313" y="1890"/>
                </a:cubicBezTo>
                <a:cubicBezTo>
                  <a:pt x="3313" y="1941"/>
                  <a:pt x="3297" y="1991"/>
                  <a:pt x="3269" y="2032"/>
                </a:cubicBezTo>
                <a:cubicBezTo>
                  <a:pt x="3222" y="2100"/>
                  <a:pt x="3222" y="2100"/>
                  <a:pt x="3222" y="2100"/>
                </a:cubicBezTo>
                <a:cubicBezTo>
                  <a:pt x="4028" y="2100"/>
                  <a:pt x="4028" y="2100"/>
                  <a:pt x="4028" y="2100"/>
                </a:cubicBezTo>
                <a:cubicBezTo>
                  <a:pt x="4028" y="3601"/>
                  <a:pt x="4028" y="3601"/>
                  <a:pt x="4028" y="3601"/>
                </a:cubicBezTo>
                <a:cubicBezTo>
                  <a:pt x="4028" y="3841"/>
                  <a:pt x="3845" y="4028"/>
                  <a:pt x="3605" y="4028"/>
                </a:cubicBezTo>
                <a:close/>
              </a:path>
            </a:pathLst>
          </a:custGeom>
          <a:solidFill>
            <a:schemeClr val="bg1">
              <a:lumMod val="60000"/>
              <a:lumOff val="40000"/>
            </a:schemeClr>
          </a:solidFill>
          <a:ln>
            <a:noFill/>
          </a:ln>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3" name="Freeform 19"/>
          <p:cNvSpPr>
            <a:spLocks noEditPoints="1"/>
          </p:cNvSpPr>
          <p:nvPr/>
        </p:nvSpPr>
        <p:spPr bwMode="auto">
          <a:xfrm>
            <a:off x="10509328" y="3174985"/>
            <a:ext cx="619564" cy="616647"/>
          </a:xfrm>
          <a:custGeom>
            <a:avLst/>
            <a:gdLst>
              <a:gd name="T0" fmla="*/ 520 w 4136"/>
              <a:gd name="T1" fmla="*/ 0 h 4116"/>
              <a:gd name="T2" fmla="*/ 0 w 4136"/>
              <a:gd name="T3" fmla="*/ 2100 h 4116"/>
              <a:gd name="T4" fmla="*/ 739 w 4136"/>
              <a:gd name="T5" fmla="*/ 2214 h 4116"/>
              <a:gd name="T6" fmla="*/ 1397 w 4136"/>
              <a:gd name="T7" fmla="*/ 2215 h 4116"/>
              <a:gd name="T8" fmla="*/ 2036 w 4136"/>
              <a:gd name="T9" fmla="*/ 2100 h 4116"/>
              <a:gd name="T10" fmla="*/ 2096 w 4136"/>
              <a:gd name="T11" fmla="*/ 2857 h 4116"/>
              <a:gd name="T12" fmla="*/ 2467 w 4136"/>
              <a:gd name="T13" fmla="*/ 3063 h 4116"/>
              <a:gd name="T14" fmla="*/ 2096 w 4136"/>
              <a:gd name="T15" fmla="*/ 3269 h 4116"/>
              <a:gd name="T16" fmla="*/ 2036 w 4136"/>
              <a:gd name="T17" fmla="*/ 4116 h 4116"/>
              <a:gd name="T18" fmla="*/ 4136 w 4136"/>
              <a:gd name="T19" fmla="*/ 3601 h 4116"/>
              <a:gd name="T20" fmla="*/ 3614 w 4136"/>
              <a:gd name="T21" fmla="*/ 0 h 4116"/>
              <a:gd name="T22" fmla="*/ 4052 w 4136"/>
              <a:gd name="T23" fmla="*/ 2012 h 4116"/>
              <a:gd name="T24" fmla="*/ 3407 w 4136"/>
              <a:gd name="T25" fmla="*/ 1890 h 4116"/>
              <a:gd name="T26" fmla="*/ 2748 w 4136"/>
              <a:gd name="T27" fmla="*/ 1890 h 4116"/>
              <a:gd name="T28" fmla="*/ 2120 w 4136"/>
              <a:gd name="T29" fmla="*/ 2012 h 4116"/>
              <a:gd name="T30" fmla="*/ 2048 w 4136"/>
              <a:gd name="T31" fmla="*/ 1248 h 4116"/>
              <a:gd name="T32" fmla="*/ 1661 w 4136"/>
              <a:gd name="T33" fmla="*/ 1047 h 4116"/>
              <a:gd name="T34" fmla="*/ 2046 w 4136"/>
              <a:gd name="T35" fmla="*/ 844 h 4116"/>
              <a:gd name="T36" fmla="*/ 2120 w 4136"/>
              <a:gd name="T37" fmla="*/ 84 h 4116"/>
              <a:gd name="T38" fmla="*/ 4052 w 4136"/>
              <a:gd name="T39" fmla="*/ 507 h 4116"/>
              <a:gd name="T40" fmla="*/ 1271 w 4136"/>
              <a:gd name="T41" fmla="*/ 2078 h 4116"/>
              <a:gd name="T42" fmla="*/ 1068 w 4136"/>
              <a:gd name="T43" fmla="*/ 2457 h 4116"/>
              <a:gd name="T44" fmla="*/ 864 w 4136"/>
              <a:gd name="T45" fmla="*/ 2078 h 4116"/>
              <a:gd name="T46" fmla="*/ 84 w 4136"/>
              <a:gd name="T47" fmla="*/ 2012 h 4116"/>
              <a:gd name="T48" fmla="*/ 520 w 4136"/>
              <a:gd name="T49" fmla="*/ 84 h 4116"/>
              <a:gd name="T50" fmla="*/ 2036 w 4136"/>
              <a:gd name="T51" fmla="*/ 741 h 4116"/>
              <a:gd name="T52" fmla="*/ 1578 w 4136"/>
              <a:gd name="T53" fmla="*/ 1047 h 4116"/>
              <a:gd name="T54" fmla="*/ 2036 w 4136"/>
              <a:gd name="T55" fmla="*/ 1354 h 4116"/>
              <a:gd name="T56" fmla="*/ 1226 w 4136"/>
              <a:gd name="T57" fmla="*/ 2012 h 4116"/>
              <a:gd name="T58" fmla="*/ 2120 w 4136"/>
              <a:gd name="T59" fmla="*/ 4028 h 4116"/>
              <a:gd name="T60" fmla="*/ 2226 w 4136"/>
              <a:gd name="T61" fmla="*/ 3392 h 4116"/>
              <a:gd name="T62" fmla="*/ 2227 w 4136"/>
              <a:gd name="T63" fmla="*/ 2734 h 4116"/>
              <a:gd name="T64" fmla="*/ 2120 w 4136"/>
              <a:gd name="T65" fmla="*/ 2100 h 4116"/>
              <a:gd name="T66" fmla="*/ 2877 w 4136"/>
              <a:gd name="T67" fmla="*/ 2032 h 4116"/>
              <a:gd name="T68" fmla="*/ 3077 w 4136"/>
              <a:gd name="T69" fmla="*/ 1646 h 4116"/>
              <a:gd name="T70" fmla="*/ 3278 w 4136"/>
              <a:gd name="T71" fmla="*/ 2032 h 4116"/>
              <a:gd name="T72" fmla="*/ 4052 w 4136"/>
              <a:gd name="T73" fmla="*/ 2100 h 4116"/>
              <a:gd name="T74" fmla="*/ 3614 w 4136"/>
              <a:gd name="T75" fmla="*/ 4028 h 4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36" h="4116">
                <a:moveTo>
                  <a:pt x="3614" y="0"/>
                </a:moveTo>
                <a:cubicBezTo>
                  <a:pt x="520" y="0"/>
                  <a:pt x="520" y="0"/>
                  <a:pt x="520" y="0"/>
                </a:cubicBezTo>
                <a:cubicBezTo>
                  <a:pt x="234" y="0"/>
                  <a:pt x="0" y="221"/>
                  <a:pt x="0" y="507"/>
                </a:cubicBezTo>
                <a:cubicBezTo>
                  <a:pt x="0" y="2100"/>
                  <a:pt x="0" y="2100"/>
                  <a:pt x="0" y="2100"/>
                </a:cubicBezTo>
                <a:cubicBezTo>
                  <a:pt x="760" y="2100"/>
                  <a:pt x="760" y="2100"/>
                  <a:pt x="760" y="2100"/>
                </a:cubicBezTo>
                <a:cubicBezTo>
                  <a:pt x="746" y="2140"/>
                  <a:pt x="739" y="2174"/>
                  <a:pt x="739" y="2214"/>
                </a:cubicBezTo>
                <a:cubicBezTo>
                  <a:pt x="739" y="2396"/>
                  <a:pt x="887" y="2543"/>
                  <a:pt x="1068" y="2543"/>
                </a:cubicBezTo>
                <a:cubicBezTo>
                  <a:pt x="1250" y="2543"/>
                  <a:pt x="1397" y="2396"/>
                  <a:pt x="1397" y="2215"/>
                </a:cubicBezTo>
                <a:cubicBezTo>
                  <a:pt x="1397" y="2174"/>
                  <a:pt x="1390" y="2140"/>
                  <a:pt x="1376" y="2100"/>
                </a:cubicBezTo>
                <a:cubicBezTo>
                  <a:pt x="2036" y="2100"/>
                  <a:pt x="2036" y="2100"/>
                  <a:pt x="2036" y="2100"/>
                </a:cubicBezTo>
                <a:cubicBezTo>
                  <a:pt x="2036" y="2898"/>
                  <a:pt x="2036" y="2898"/>
                  <a:pt x="2036" y="2898"/>
                </a:cubicBezTo>
                <a:cubicBezTo>
                  <a:pt x="2096" y="2857"/>
                  <a:pt x="2096" y="2857"/>
                  <a:pt x="2096" y="2857"/>
                </a:cubicBezTo>
                <a:cubicBezTo>
                  <a:pt x="2135" y="2832"/>
                  <a:pt x="2177" y="2819"/>
                  <a:pt x="2224" y="2819"/>
                </a:cubicBezTo>
                <a:cubicBezTo>
                  <a:pt x="2359" y="2819"/>
                  <a:pt x="2467" y="2928"/>
                  <a:pt x="2467" y="3063"/>
                </a:cubicBezTo>
                <a:cubicBezTo>
                  <a:pt x="2467" y="3198"/>
                  <a:pt x="2357" y="3307"/>
                  <a:pt x="2222" y="3307"/>
                </a:cubicBezTo>
                <a:cubicBezTo>
                  <a:pt x="2175" y="3307"/>
                  <a:pt x="2135" y="3294"/>
                  <a:pt x="2096" y="3269"/>
                </a:cubicBezTo>
                <a:cubicBezTo>
                  <a:pt x="2036" y="3228"/>
                  <a:pt x="2036" y="3228"/>
                  <a:pt x="2036" y="3228"/>
                </a:cubicBezTo>
                <a:cubicBezTo>
                  <a:pt x="2036" y="4116"/>
                  <a:pt x="2036" y="4116"/>
                  <a:pt x="2036" y="4116"/>
                </a:cubicBezTo>
                <a:cubicBezTo>
                  <a:pt x="3614" y="4116"/>
                  <a:pt x="3614" y="4116"/>
                  <a:pt x="3614" y="4116"/>
                </a:cubicBezTo>
                <a:cubicBezTo>
                  <a:pt x="3901" y="4116"/>
                  <a:pt x="4136" y="3887"/>
                  <a:pt x="4136" y="3601"/>
                </a:cubicBezTo>
                <a:cubicBezTo>
                  <a:pt x="4136" y="507"/>
                  <a:pt x="4136" y="507"/>
                  <a:pt x="4136" y="507"/>
                </a:cubicBezTo>
                <a:cubicBezTo>
                  <a:pt x="4136" y="221"/>
                  <a:pt x="3901" y="0"/>
                  <a:pt x="3614" y="0"/>
                </a:cubicBezTo>
                <a:close/>
                <a:moveTo>
                  <a:pt x="4052" y="507"/>
                </a:moveTo>
                <a:cubicBezTo>
                  <a:pt x="4052" y="2012"/>
                  <a:pt x="4052" y="2012"/>
                  <a:pt x="4052" y="2012"/>
                </a:cubicBezTo>
                <a:cubicBezTo>
                  <a:pt x="3383" y="2012"/>
                  <a:pt x="3383" y="2012"/>
                  <a:pt x="3383" y="2012"/>
                </a:cubicBezTo>
                <a:cubicBezTo>
                  <a:pt x="3399" y="1972"/>
                  <a:pt x="3407" y="1932"/>
                  <a:pt x="3407" y="1890"/>
                </a:cubicBezTo>
                <a:cubicBezTo>
                  <a:pt x="3407" y="1708"/>
                  <a:pt x="3259" y="1561"/>
                  <a:pt x="3077" y="1561"/>
                </a:cubicBezTo>
                <a:cubicBezTo>
                  <a:pt x="2896" y="1561"/>
                  <a:pt x="2748" y="1708"/>
                  <a:pt x="2748" y="1890"/>
                </a:cubicBezTo>
                <a:cubicBezTo>
                  <a:pt x="2748" y="1932"/>
                  <a:pt x="2756" y="1972"/>
                  <a:pt x="2771" y="2012"/>
                </a:cubicBezTo>
                <a:cubicBezTo>
                  <a:pt x="2120" y="2012"/>
                  <a:pt x="2120" y="2012"/>
                  <a:pt x="2120" y="2012"/>
                </a:cubicBezTo>
                <a:cubicBezTo>
                  <a:pt x="2120" y="1202"/>
                  <a:pt x="2120" y="1202"/>
                  <a:pt x="2120" y="1202"/>
                </a:cubicBezTo>
                <a:cubicBezTo>
                  <a:pt x="2048" y="1248"/>
                  <a:pt x="2048" y="1248"/>
                  <a:pt x="2048" y="1248"/>
                </a:cubicBezTo>
                <a:cubicBezTo>
                  <a:pt x="2007" y="1277"/>
                  <a:pt x="1957" y="1292"/>
                  <a:pt x="1907" y="1292"/>
                </a:cubicBezTo>
                <a:cubicBezTo>
                  <a:pt x="1772" y="1292"/>
                  <a:pt x="1661" y="1182"/>
                  <a:pt x="1661" y="1047"/>
                </a:cubicBezTo>
                <a:cubicBezTo>
                  <a:pt x="1661" y="912"/>
                  <a:pt x="1770" y="803"/>
                  <a:pt x="1905" y="803"/>
                </a:cubicBezTo>
                <a:cubicBezTo>
                  <a:pt x="1954" y="803"/>
                  <a:pt x="2006" y="817"/>
                  <a:pt x="2046" y="844"/>
                </a:cubicBezTo>
                <a:cubicBezTo>
                  <a:pt x="2120" y="892"/>
                  <a:pt x="2120" y="892"/>
                  <a:pt x="2120" y="892"/>
                </a:cubicBezTo>
                <a:cubicBezTo>
                  <a:pt x="2120" y="84"/>
                  <a:pt x="2120" y="84"/>
                  <a:pt x="2120" y="84"/>
                </a:cubicBezTo>
                <a:cubicBezTo>
                  <a:pt x="3614" y="84"/>
                  <a:pt x="3614" y="84"/>
                  <a:pt x="3614" y="84"/>
                </a:cubicBezTo>
                <a:cubicBezTo>
                  <a:pt x="3854" y="84"/>
                  <a:pt x="4052" y="268"/>
                  <a:pt x="4052" y="507"/>
                </a:cubicBezTo>
                <a:close/>
                <a:moveTo>
                  <a:pt x="1226" y="2012"/>
                </a:moveTo>
                <a:cubicBezTo>
                  <a:pt x="1271" y="2078"/>
                  <a:pt x="1271" y="2078"/>
                  <a:pt x="1271" y="2078"/>
                </a:cubicBezTo>
                <a:cubicBezTo>
                  <a:pt x="1298" y="2119"/>
                  <a:pt x="1313" y="2164"/>
                  <a:pt x="1313" y="2213"/>
                </a:cubicBezTo>
                <a:cubicBezTo>
                  <a:pt x="1313" y="2347"/>
                  <a:pt x="1203" y="2457"/>
                  <a:pt x="1068" y="2457"/>
                </a:cubicBezTo>
                <a:cubicBezTo>
                  <a:pt x="933" y="2457"/>
                  <a:pt x="824" y="2347"/>
                  <a:pt x="824" y="2212"/>
                </a:cubicBezTo>
                <a:cubicBezTo>
                  <a:pt x="824" y="2164"/>
                  <a:pt x="838" y="2118"/>
                  <a:pt x="864" y="2078"/>
                </a:cubicBezTo>
                <a:cubicBezTo>
                  <a:pt x="908" y="2012"/>
                  <a:pt x="908" y="2012"/>
                  <a:pt x="908" y="2012"/>
                </a:cubicBezTo>
                <a:cubicBezTo>
                  <a:pt x="84" y="2012"/>
                  <a:pt x="84" y="2012"/>
                  <a:pt x="84" y="2012"/>
                </a:cubicBezTo>
                <a:cubicBezTo>
                  <a:pt x="84" y="507"/>
                  <a:pt x="84" y="507"/>
                  <a:pt x="84" y="507"/>
                </a:cubicBezTo>
                <a:cubicBezTo>
                  <a:pt x="84" y="268"/>
                  <a:pt x="281" y="84"/>
                  <a:pt x="520" y="84"/>
                </a:cubicBezTo>
                <a:cubicBezTo>
                  <a:pt x="2036" y="84"/>
                  <a:pt x="2036" y="84"/>
                  <a:pt x="2036" y="84"/>
                </a:cubicBezTo>
                <a:cubicBezTo>
                  <a:pt x="2036" y="741"/>
                  <a:pt x="2036" y="741"/>
                  <a:pt x="2036" y="741"/>
                </a:cubicBezTo>
                <a:cubicBezTo>
                  <a:pt x="1992" y="726"/>
                  <a:pt x="1952" y="718"/>
                  <a:pt x="1910" y="718"/>
                </a:cubicBezTo>
                <a:cubicBezTo>
                  <a:pt x="1728" y="718"/>
                  <a:pt x="1578" y="866"/>
                  <a:pt x="1578" y="1047"/>
                </a:cubicBezTo>
                <a:cubicBezTo>
                  <a:pt x="1578" y="1229"/>
                  <a:pt x="1730" y="1376"/>
                  <a:pt x="1911" y="1376"/>
                </a:cubicBezTo>
                <a:cubicBezTo>
                  <a:pt x="1953" y="1376"/>
                  <a:pt x="1992" y="1369"/>
                  <a:pt x="2036" y="1354"/>
                </a:cubicBezTo>
                <a:cubicBezTo>
                  <a:pt x="2036" y="2012"/>
                  <a:pt x="2036" y="2012"/>
                  <a:pt x="2036" y="2012"/>
                </a:cubicBezTo>
                <a:lnTo>
                  <a:pt x="1226" y="2012"/>
                </a:lnTo>
                <a:close/>
                <a:moveTo>
                  <a:pt x="3614" y="4028"/>
                </a:moveTo>
                <a:cubicBezTo>
                  <a:pt x="2120" y="4028"/>
                  <a:pt x="2120" y="4028"/>
                  <a:pt x="2120" y="4028"/>
                </a:cubicBezTo>
                <a:cubicBezTo>
                  <a:pt x="2120" y="3373"/>
                  <a:pt x="2120" y="3373"/>
                  <a:pt x="2120" y="3373"/>
                </a:cubicBezTo>
                <a:cubicBezTo>
                  <a:pt x="2140" y="3386"/>
                  <a:pt x="2188" y="3392"/>
                  <a:pt x="2226" y="3392"/>
                </a:cubicBezTo>
                <a:cubicBezTo>
                  <a:pt x="2408" y="3392"/>
                  <a:pt x="2553" y="3244"/>
                  <a:pt x="2553" y="3063"/>
                </a:cubicBezTo>
                <a:cubicBezTo>
                  <a:pt x="2553" y="2881"/>
                  <a:pt x="2409" y="2734"/>
                  <a:pt x="2227" y="2734"/>
                </a:cubicBezTo>
                <a:cubicBezTo>
                  <a:pt x="2189" y="2734"/>
                  <a:pt x="2140" y="2740"/>
                  <a:pt x="2120" y="2753"/>
                </a:cubicBezTo>
                <a:cubicBezTo>
                  <a:pt x="2120" y="2100"/>
                  <a:pt x="2120" y="2100"/>
                  <a:pt x="2120" y="2100"/>
                </a:cubicBezTo>
                <a:cubicBezTo>
                  <a:pt x="2924" y="2100"/>
                  <a:pt x="2924" y="2100"/>
                  <a:pt x="2924" y="2100"/>
                </a:cubicBezTo>
                <a:cubicBezTo>
                  <a:pt x="2877" y="2032"/>
                  <a:pt x="2877" y="2032"/>
                  <a:pt x="2877" y="2032"/>
                </a:cubicBezTo>
                <a:cubicBezTo>
                  <a:pt x="2848" y="1990"/>
                  <a:pt x="2833" y="1941"/>
                  <a:pt x="2833" y="1891"/>
                </a:cubicBezTo>
                <a:cubicBezTo>
                  <a:pt x="2833" y="1756"/>
                  <a:pt x="2943" y="1646"/>
                  <a:pt x="3077" y="1646"/>
                </a:cubicBezTo>
                <a:cubicBezTo>
                  <a:pt x="3212" y="1646"/>
                  <a:pt x="3322" y="1755"/>
                  <a:pt x="3322" y="1890"/>
                </a:cubicBezTo>
                <a:cubicBezTo>
                  <a:pt x="3322" y="1941"/>
                  <a:pt x="3306" y="1991"/>
                  <a:pt x="3278" y="2032"/>
                </a:cubicBezTo>
                <a:cubicBezTo>
                  <a:pt x="3231" y="2100"/>
                  <a:pt x="3231" y="2100"/>
                  <a:pt x="3231" y="2100"/>
                </a:cubicBezTo>
                <a:cubicBezTo>
                  <a:pt x="4052" y="2100"/>
                  <a:pt x="4052" y="2100"/>
                  <a:pt x="4052" y="2100"/>
                </a:cubicBezTo>
                <a:cubicBezTo>
                  <a:pt x="4052" y="3601"/>
                  <a:pt x="4052" y="3601"/>
                  <a:pt x="4052" y="3601"/>
                </a:cubicBezTo>
                <a:cubicBezTo>
                  <a:pt x="4052" y="3841"/>
                  <a:pt x="3854" y="4028"/>
                  <a:pt x="3614" y="4028"/>
                </a:cubicBezTo>
                <a:close/>
              </a:path>
            </a:pathLst>
          </a:custGeom>
          <a:solidFill>
            <a:schemeClr val="bg1">
              <a:lumMod val="60000"/>
              <a:lumOff val="40000"/>
            </a:schemeClr>
          </a:solidFill>
          <a:ln>
            <a:noFill/>
          </a:ln>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4" name="Freeform 20"/>
          <p:cNvSpPr>
            <a:spLocks noEditPoints="1"/>
          </p:cNvSpPr>
          <p:nvPr/>
        </p:nvSpPr>
        <p:spPr bwMode="auto">
          <a:xfrm>
            <a:off x="8595402" y="3254064"/>
            <a:ext cx="737643" cy="456207"/>
          </a:xfrm>
          <a:custGeom>
            <a:avLst/>
            <a:gdLst>
              <a:gd name="T0" fmla="*/ 4312 w 4924"/>
              <a:gd name="T1" fmla="*/ 0 h 3045"/>
              <a:gd name="T2" fmla="*/ 609 w 4924"/>
              <a:gd name="T3" fmla="*/ 0 h 3045"/>
              <a:gd name="T4" fmla="*/ 0 w 4924"/>
              <a:gd name="T5" fmla="*/ 619 h 3045"/>
              <a:gd name="T6" fmla="*/ 0 w 4924"/>
              <a:gd name="T7" fmla="*/ 2504 h 3045"/>
              <a:gd name="T8" fmla="*/ 908 w 4924"/>
              <a:gd name="T9" fmla="*/ 2504 h 3045"/>
              <a:gd name="T10" fmla="*/ 879 w 4924"/>
              <a:gd name="T11" fmla="*/ 2656 h 3045"/>
              <a:gd name="T12" fmla="*/ 992 w 4924"/>
              <a:gd name="T13" fmla="*/ 2931 h 3045"/>
              <a:gd name="T14" fmla="*/ 1265 w 4924"/>
              <a:gd name="T15" fmla="*/ 3045 h 3045"/>
              <a:gd name="T16" fmla="*/ 1650 w 4924"/>
              <a:gd name="T17" fmla="*/ 2660 h 3045"/>
              <a:gd name="T18" fmla="*/ 1621 w 4924"/>
              <a:gd name="T19" fmla="*/ 2513 h 3045"/>
              <a:gd name="T20" fmla="*/ 3470 w 4924"/>
              <a:gd name="T21" fmla="*/ 2513 h 3045"/>
              <a:gd name="T22" fmla="*/ 3423 w 4924"/>
              <a:gd name="T23" fmla="*/ 2446 h 3045"/>
              <a:gd name="T24" fmla="*/ 3368 w 4924"/>
              <a:gd name="T25" fmla="*/ 2274 h 3045"/>
              <a:gd name="T26" fmla="*/ 3669 w 4924"/>
              <a:gd name="T27" fmla="*/ 1973 h 3045"/>
              <a:gd name="T28" fmla="*/ 3970 w 4924"/>
              <a:gd name="T29" fmla="*/ 2274 h 3045"/>
              <a:gd name="T30" fmla="*/ 3916 w 4924"/>
              <a:gd name="T31" fmla="*/ 2442 h 3045"/>
              <a:gd name="T32" fmla="*/ 3869 w 4924"/>
              <a:gd name="T33" fmla="*/ 2504 h 3045"/>
              <a:gd name="T34" fmla="*/ 4924 w 4924"/>
              <a:gd name="T35" fmla="*/ 2504 h 3045"/>
              <a:gd name="T36" fmla="*/ 4924 w 4924"/>
              <a:gd name="T37" fmla="*/ 619 h 3045"/>
              <a:gd name="T38" fmla="*/ 4312 w 4924"/>
              <a:gd name="T39" fmla="*/ 0 h 3045"/>
              <a:gd name="T40" fmla="*/ 1514 w 4924"/>
              <a:gd name="T41" fmla="*/ 2490 h 3045"/>
              <a:gd name="T42" fmla="*/ 1566 w 4924"/>
              <a:gd name="T43" fmla="*/ 2658 h 3045"/>
              <a:gd name="T44" fmla="*/ 1265 w 4924"/>
              <a:gd name="T45" fmla="*/ 2960 h 3045"/>
              <a:gd name="T46" fmla="*/ 1052 w 4924"/>
              <a:gd name="T47" fmla="*/ 2872 h 3045"/>
              <a:gd name="T48" fmla="*/ 964 w 4924"/>
              <a:gd name="T49" fmla="*/ 2660 h 3045"/>
              <a:gd name="T50" fmla="*/ 1014 w 4924"/>
              <a:gd name="T51" fmla="*/ 2490 h 3045"/>
              <a:gd name="T52" fmla="*/ 1058 w 4924"/>
              <a:gd name="T53" fmla="*/ 2420 h 3045"/>
              <a:gd name="T54" fmla="*/ 88 w 4924"/>
              <a:gd name="T55" fmla="*/ 2420 h 3045"/>
              <a:gd name="T56" fmla="*/ 88 w 4924"/>
              <a:gd name="T57" fmla="*/ 619 h 3045"/>
              <a:gd name="T58" fmla="*/ 609 w 4924"/>
              <a:gd name="T59" fmla="*/ 84 h 3045"/>
              <a:gd name="T60" fmla="*/ 2400 w 4924"/>
              <a:gd name="T61" fmla="*/ 84 h 3045"/>
              <a:gd name="T62" fmla="*/ 2400 w 4924"/>
              <a:gd name="T63" fmla="*/ 911 h 3045"/>
              <a:gd name="T64" fmla="*/ 2244 w 4924"/>
              <a:gd name="T65" fmla="*/ 880 h 3045"/>
              <a:gd name="T66" fmla="*/ 1856 w 4924"/>
              <a:gd name="T67" fmla="*/ 1266 h 3045"/>
              <a:gd name="T68" fmla="*/ 2245 w 4924"/>
              <a:gd name="T69" fmla="*/ 1651 h 3045"/>
              <a:gd name="T70" fmla="*/ 2400 w 4924"/>
              <a:gd name="T71" fmla="*/ 1620 h 3045"/>
              <a:gd name="T72" fmla="*/ 2400 w 4924"/>
              <a:gd name="T73" fmla="*/ 2420 h 3045"/>
              <a:gd name="T74" fmla="*/ 1470 w 4924"/>
              <a:gd name="T75" fmla="*/ 2420 h 3045"/>
              <a:gd name="T76" fmla="*/ 1514 w 4924"/>
              <a:gd name="T77" fmla="*/ 2490 h 3045"/>
              <a:gd name="T78" fmla="*/ 4840 w 4924"/>
              <a:gd name="T79" fmla="*/ 2420 h 3045"/>
              <a:gd name="T80" fmla="*/ 4023 w 4924"/>
              <a:gd name="T81" fmla="*/ 2420 h 3045"/>
              <a:gd name="T82" fmla="*/ 4055 w 4924"/>
              <a:gd name="T83" fmla="*/ 2270 h 3045"/>
              <a:gd name="T84" fmla="*/ 3669 w 4924"/>
              <a:gd name="T85" fmla="*/ 1886 h 3045"/>
              <a:gd name="T86" fmla="*/ 3284 w 4924"/>
              <a:gd name="T87" fmla="*/ 2269 h 3045"/>
              <a:gd name="T88" fmla="*/ 3316 w 4924"/>
              <a:gd name="T89" fmla="*/ 2420 h 3045"/>
              <a:gd name="T90" fmla="*/ 2484 w 4924"/>
              <a:gd name="T91" fmla="*/ 2420 h 3045"/>
              <a:gd name="T92" fmla="*/ 2484 w 4924"/>
              <a:gd name="T93" fmla="*/ 1467 h 3045"/>
              <a:gd name="T94" fmla="*/ 2414 w 4924"/>
              <a:gd name="T95" fmla="*/ 1513 h 3045"/>
              <a:gd name="T96" fmla="*/ 2242 w 4924"/>
              <a:gd name="T97" fmla="*/ 1566 h 3045"/>
              <a:gd name="T98" fmla="*/ 1940 w 4924"/>
              <a:gd name="T99" fmla="*/ 1266 h 3045"/>
              <a:gd name="T100" fmla="*/ 2240 w 4924"/>
              <a:gd name="T101" fmla="*/ 965 h 3045"/>
              <a:gd name="T102" fmla="*/ 2411 w 4924"/>
              <a:gd name="T103" fmla="*/ 1016 h 3045"/>
              <a:gd name="T104" fmla="*/ 2484 w 4924"/>
              <a:gd name="T105" fmla="*/ 1064 h 3045"/>
              <a:gd name="T106" fmla="*/ 2484 w 4924"/>
              <a:gd name="T107" fmla="*/ 84 h 3045"/>
              <a:gd name="T108" fmla="*/ 4312 w 4924"/>
              <a:gd name="T109" fmla="*/ 84 h 3045"/>
              <a:gd name="T110" fmla="*/ 4840 w 4924"/>
              <a:gd name="T111" fmla="*/ 619 h 3045"/>
              <a:gd name="T112" fmla="*/ 4840 w 4924"/>
              <a:gd name="T113" fmla="*/ 2420 h 3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924" h="3045">
                <a:moveTo>
                  <a:pt x="4312" y="0"/>
                </a:moveTo>
                <a:cubicBezTo>
                  <a:pt x="609" y="0"/>
                  <a:pt x="609" y="0"/>
                  <a:pt x="609" y="0"/>
                </a:cubicBezTo>
                <a:cubicBezTo>
                  <a:pt x="271" y="0"/>
                  <a:pt x="0" y="282"/>
                  <a:pt x="0" y="619"/>
                </a:cubicBezTo>
                <a:cubicBezTo>
                  <a:pt x="0" y="2504"/>
                  <a:pt x="0" y="2504"/>
                  <a:pt x="0" y="2504"/>
                </a:cubicBezTo>
                <a:cubicBezTo>
                  <a:pt x="908" y="2504"/>
                  <a:pt x="908" y="2504"/>
                  <a:pt x="908" y="2504"/>
                </a:cubicBezTo>
                <a:cubicBezTo>
                  <a:pt x="889" y="2568"/>
                  <a:pt x="879" y="2605"/>
                  <a:pt x="879" y="2656"/>
                </a:cubicBezTo>
                <a:cubicBezTo>
                  <a:pt x="879" y="2759"/>
                  <a:pt x="919" y="2858"/>
                  <a:pt x="992" y="2931"/>
                </a:cubicBezTo>
                <a:cubicBezTo>
                  <a:pt x="1065" y="3003"/>
                  <a:pt x="1162" y="3045"/>
                  <a:pt x="1265" y="3045"/>
                </a:cubicBezTo>
                <a:cubicBezTo>
                  <a:pt x="1477" y="3045"/>
                  <a:pt x="1650" y="2872"/>
                  <a:pt x="1650" y="2660"/>
                </a:cubicBezTo>
                <a:cubicBezTo>
                  <a:pt x="1650" y="2608"/>
                  <a:pt x="1641" y="2559"/>
                  <a:pt x="1621" y="2513"/>
                </a:cubicBezTo>
                <a:cubicBezTo>
                  <a:pt x="3470" y="2513"/>
                  <a:pt x="3470" y="2513"/>
                  <a:pt x="3470" y="2513"/>
                </a:cubicBezTo>
                <a:cubicBezTo>
                  <a:pt x="3423" y="2446"/>
                  <a:pt x="3423" y="2446"/>
                  <a:pt x="3423" y="2446"/>
                </a:cubicBezTo>
                <a:cubicBezTo>
                  <a:pt x="3387" y="2396"/>
                  <a:pt x="3368" y="2336"/>
                  <a:pt x="3368" y="2274"/>
                </a:cubicBezTo>
                <a:cubicBezTo>
                  <a:pt x="3368" y="2108"/>
                  <a:pt x="3503" y="1973"/>
                  <a:pt x="3669" y="1973"/>
                </a:cubicBezTo>
                <a:cubicBezTo>
                  <a:pt x="3835" y="1973"/>
                  <a:pt x="3970" y="2108"/>
                  <a:pt x="3970" y="2274"/>
                </a:cubicBezTo>
                <a:cubicBezTo>
                  <a:pt x="3970" y="2336"/>
                  <a:pt x="3951" y="2391"/>
                  <a:pt x="3916" y="2442"/>
                </a:cubicBezTo>
                <a:cubicBezTo>
                  <a:pt x="3869" y="2504"/>
                  <a:pt x="3869" y="2504"/>
                  <a:pt x="3869" y="2504"/>
                </a:cubicBezTo>
                <a:cubicBezTo>
                  <a:pt x="4924" y="2504"/>
                  <a:pt x="4924" y="2504"/>
                  <a:pt x="4924" y="2504"/>
                </a:cubicBezTo>
                <a:cubicBezTo>
                  <a:pt x="4924" y="619"/>
                  <a:pt x="4924" y="619"/>
                  <a:pt x="4924" y="619"/>
                </a:cubicBezTo>
                <a:cubicBezTo>
                  <a:pt x="4924" y="282"/>
                  <a:pt x="4650" y="0"/>
                  <a:pt x="4312" y="0"/>
                </a:cubicBezTo>
                <a:close/>
                <a:moveTo>
                  <a:pt x="1514" y="2490"/>
                </a:moveTo>
                <a:cubicBezTo>
                  <a:pt x="1548" y="2541"/>
                  <a:pt x="1566" y="2599"/>
                  <a:pt x="1566" y="2658"/>
                </a:cubicBezTo>
                <a:cubicBezTo>
                  <a:pt x="1566" y="2824"/>
                  <a:pt x="1431" y="2960"/>
                  <a:pt x="1265" y="2960"/>
                </a:cubicBezTo>
                <a:cubicBezTo>
                  <a:pt x="1184" y="2960"/>
                  <a:pt x="1109" y="2929"/>
                  <a:pt x="1052" y="2872"/>
                </a:cubicBezTo>
                <a:cubicBezTo>
                  <a:pt x="995" y="2816"/>
                  <a:pt x="964" y="2740"/>
                  <a:pt x="964" y="2660"/>
                </a:cubicBezTo>
                <a:cubicBezTo>
                  <a:pt x="964" y="2601"/>
                  <a:pt x="981" y="2539"/>
                  <a:pt x="1014" y="2490"/>
                </a:cubicBezTo>
                <a:cubicBezTo>
                  <a:pt x="1058" y="2420"/>
                  <a:pt x="1058" y="2420"/>
                  <a:pt x="1058" y="2420"/>
                </a:cubicBezTo>
                <a:cubicBezTo>
                  <a:pt x="88" y="2420"/>
                  <a:pt x="88" y="2420"/>
                  <a:pt x="88" y="2420"/>
                </a:cubicBezTo>
                <a:cubicBezTo>
                  <a:pt x="88" y="619"/>
                  <a:pt x="88" y="619"/>
                  <a:pt x="88" y="619"/>
                </a:cubicBezTo>
                <a:cubicBezTo>
                  <a:pt x="88" y="328"/>
                  <a:pt x="318" y="84"/>
                  <a:pt x="609" y="84"/>
                </a:cubicBezTo>
                <a:cubicBezTo>
                  <a:pt x="2400" y="84"/>
                  <a:pt x="2400" y="84"/>
                  <a:pt x="2400" y="84"/>
                </a:cubicBezTo>
                <a:cubicBezTo>
                  <a:pt x="2400" y="911"/>
                  <a:pt x="2400" y="911"/>
                  <a:pt x="2400" y="911"/>
                </a:cubicBezTo>
                <a:cubicBezTo>
                  <a:pt x="2336" y="891"/>
                  <a:pt x="2297" y="880"/>
                  <a:pt x="2244" y="880"/>
                </a:cubicBezTo>
                <a:cubicBezTo>
                  <a:pt x="2031" y="880"/>
                  <a:pt x="1856" y="1053"/>
                  <a:pt x="1856" y="1266"/>
                </a:cubicBezTo>
                <a:cubicBezTo>
                  <a:pt x="1856" y="1478"/>
                  <a:pt x="2032" y="1651"/>
                  <a:pt x="2245" y="1651"/>
                </a:cubicBezTo>
                <a:cubicBezTo>
                  <a:pt x="2298" y="1651"/>
                  <a:pt x="2336" y="1641"/>
                  <a:pt x="2400" y="1620"/>
                </a:cubicBezTo>
                <a:cubicBezTo>
                  <a:pt x="2400" y="2420"/>
                  <a:pt x="2400" y="2420"/>
                  <a:pt x="2400" y="2420"/>
                </a:cubicBezTo>
                <a:cubicBezTo>
                  <a:pt x="1470" y="2420"/>
                  <a:pt x="1470" y="2420"/>
                  <a:pt x="1470" y="2420"/>
                </a:cubicBezTo>
                <a:lnTo>
                  <a:pt x="1514" y="2490"/>
                </a:lnTo>
                <a:close/>
                <a:moveTo>
                  <a:pt x="4840" y="2420"/>
                </a:moveTo>
                <a:cubicBezTo>
                  <a:pt x="4023" y="2420"/>
                  <a:pt x="4023" y="2420"/>
                  <a:pt x="4023" y="2420"/>
                </a:cubicBezTo>
                <a:cubicBezTo>
                  <a:pt x="4044" y="2376"/>
                  <a:pt x="4055" y="2324"/>
                  <a:pt x="4055" y="2270"/>
                </a:cubicBezTo>
                <a:cubicBezTo>
                  <a:pt x="4055" y="2057"/>
                  <a:pt x="3882" y="1886"/>
                  <a:pt x="3669" y="1886"/>
                </a:cubicBezTo>
                <a:cubicBezTo>
                  <a:pt x="3457" y="1886"/>
                  <a:pt x="3284" y="2056"/>
                  <a:pt x="3284" y="2269"/>
                </a:cubicBezTo>
                <a:cubicBezTo>
                  <a:pt x="3284" y="2323"/>
                  <a:pt x="3295" y="2376"/>
                  <a:pt x="3316" y="2420"/>
                </a:cubicBezTo>
                <a:cubicBezTo>
                  <a:pt x="2484" y="2420"/>
                  <a:pt x="2484" y="2420"/>
                  <a:pt x="2484" y="2420"/>
                </a:cubicBezTo>
                <a:cubicBezTo>
                  <a:pt x="2484" y="1467"/>
                  <a:pt x="2484" y="1467"/>
                  <a:pt x="2484" y="1467"/>
                </a:cubicBezTo>
                <a:cubicBezTo>
                  <a:pt x="2414" y="1513"/>
                  <a:pt x="2414" y="1513"/>
                  <a:pt x="2414" y="1513"/>
                </a:cubicBezTo>
                <a:cubicBezTo>
                  <a:pt x="2364" y="1548"/>
                  <a:pt x="2303" y="1566"/>
                  <a:pt x="2242" y="1566"/>
                </a:cubicBezTo>
                <a:cubicBezTo>
                  <a:pt x="2076" y="1566"/>
                  <a:pt x="1940" y="1432"/>
                  <a:pt x="1940" y="1266"/>
                </a:cubicBezTo>
                <a:cubicBezTo>
                  <a:pt x="1940" y="1100"/>
                  <a:pt x="2075" y="965"/>
                  <a:pt x="2240" y="965"/>
                </a:cubicBezTo>
                <a:cubicBezTo>
                  <a:pt x="2301" y="965"/>
                  <a:pt x="2362" y="983"/>
                  <a:pt x="2411" y="1016"/>
                </a:cubicBezTo>
                <a:cubicBezTo>
                  <a:pt x="2484" y="1064"/>
                  <a:pt x="2484" y="1064"/>
                  <a:pt x="2484" y="1064"/>
                </a:cubicBezTo>
                <a:cubicBezTo>
                  <a:pt x="2484" y="84"/>
                  <a:pt x="2484" y="84"/>
                  <a:pt x="2484" y="84"/>
                </a:cubicBezTo>
                <a:cubicBezTo>
                  <a:pt x="4312" y="84"/>
                  <a:pt x="4312" y="84"/>
                  <a:pt x="4312" y="84"/>
                </a:cubicBezTo>
                <a:cubicBezTo>
                  <a:pt x="4603" y="84"/>
                  <a:pt x="4840" y="328"/>
                  <a:pt x="4840" y="619"/>
                </a:cubicBezTo>
                <a:lnTo>
                  <a:pt x="4840" y="2420"/>
                </a:lnTo>
                <a:close/>
              </a:path>
            </a:pathLst>
          </a:custGeom>
          <a:solidFill>
            <a:schemeClr val="bg1">
              <a:lumMod val="60000"/>
              <a:lumOff val="40000"/>
            </a:schemeClr>
          </a:solidFill>
          <a:ln>
            <a:noFill/>
          </a:ln>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nvGrpSpPr>
          <p:cNvPr id="16" name="Group 15"/>
          <p:cNvGrpSpPr/>
          <p:nvPr/>
        </p:nvGrpSpPr>
        <p:grpSpPr>
          <a:xfrm>
            <a:off x="4649467" y="2324658"/>
            <a:ext cx="484899" cy="481190"/>
            <a:chOff x="347679" y="2370775"/>
            <a:chExt cx="494622" cy="490839"/>
          </a:xfrm>
          <a:solidFill>
            <a:schemeClr val="bg1">
              <a:lumMod val="75000"/>
            </a:schemeClr>
          </a:solidFill>
        </p:grpSpPr>
        <p:sp>
          <p:nvSpPr>
            <p:cNvPr id="6" name="Freeform 5"/>
            <p:cNvSpPr>
              <a:spLocks noEditPoints="1"/>
            </p:cNvSpPr>
            <p:nvPr/>
          </p:nvSpPr>
          <p:spPr bwMode="auto">
            <a:xfrm>
              <a:off x="347679" y="2370775"/>
              <a:ext cx="494622" cy="490839"/>
            </a:xfrm>
            <a:custGeom>
              <a:avLst/>
              <a:gdLst>
                <a:gd name="T0" fmla="*/ 3104 w 3484"/>
                <a:gd name="T1" fmla="*/ 552 h 3460"/>
                <a:gd name="T2" fmla="*/ 2840 w 3484"/>
                <a:gd name="T3" fmla="*/ 0 h 3460"/>
                <a:gd name="T4" fmla="*/ 2540 w 3484"/>
                <a:gd name="T5" fmla="*/ 0 h 3460"/>
                <a:gd name="T6" fmla="*/ 2168 w 3484"/>
                <a:gd name="T7" fmla="*/ 368 h 3460"/>
                <a:gd name="T8" fmla="*/ 2076 w 3484"/>
                <a:gd name="T9" fmla="*/ 368 h 3460"/>
                <a:gd name="T10" fmla="*/ 1684 w 3484"/>
                <a:gd name="T11" fmla="*/ 0 h 3460"/>
                <a:gd name="T12" fmla="*/ 1408 w 3484"/>
                <a:gd name="T13" fmla="*/ 0 h 3460"/>
                <a:gd name="T14" fmla="*/ 1040 w 3484"/>
                <a:gd name="T15" fmla="*/ 368 h 3460"/>
                <a:gd name="T16" fmla="*/ 948 w 3484"/>
                <a:gd name="T17" fmla="*/ 368 h 3460"/>
                <a:gd name="T18" fmla="*/ 556 w 3484"/>
                <a:gd name="T19" fmla="*/ 0 h 3460"/>
                <a:gd name="T20" fmla="*/ 0 w 3484"/>
                <a:gd name="T21" fmla="*/ 552 h 3460"/>
                <a:gd name="T22" fmla="*/ 372 w 3484"/>
                <a:gd name="T23" fmla="*/ 920 h 3460"/>
                <a:gd name="T24" fmla="*/ 372 w 3484"/>
                <a:gd name="T25" fmla="*/ 1012 h 3460"/>
                <a:gd name="T26" fmla="*/ 0 w 3484"/>
                <a:gd name="T27" fmla="*/ 1404 h 3460"/>
                <a:gd name="T28" fmla="*/ 372 w 3484"/>
                <a:gd name="T29" fmla="*/ 1684 h 3460"/>
                <a:gd name="T30" fmla="*/ 372 w 3484"/>
                <a:gd name="T31" fmla="*/ 1776 h 3460"/>
                <a:gd name="T32" fmla="*/ 0 w 3484"/>
                <a:gd name="T33" fmla="*/ 2052 h 3460"/>
                <a:gd name="T34" fmla="*/ 372 w 3484"/>
                <a:gd name="T35" fmla="*/ 2444 h 3460"/>
                <a:gd name="T36" fmla="*/ 372 w 3484"/>
                <a:gd name="T37" fmla="*/ 2536 h 3460"/>
                <a:gd name="T38" fmla="*/ 0 w 3484"/>
                <a:gd name="T39" fmla="*/ 2904 h 3460"/>
                <a:gd name="T40" fmla="*/ 556 w 3484"/>
                <a:gd name="T41" fmla="*/ 3460 h 3460"/>
                <a:gd name="T42" fmla="*/ 948 w 3484"/>
                <a:gd name="T43" fmla="*/ 3112 h 3460"/>
                <a:gd name="T44" fmla="*/ 1040 w 3484"/>
                <a:gd name="T45" fmla="*/ 3112 h 3460"/>
                <a:gd name="T46" fmla="*/ 1408 w 3484"/>
                <a:gd name="T47" fmla="*/ 3460 h 3460"/>
                <a:gd name="T48" fmla="*/ 1684 w 3484"/>
                <a:gd name="T49" fmla="*/ 3460 h 3460"/>
                <a:gd name="T50" fmla="*/ 2076 w 3484"/>
                <a:gd name="T51" fmla="*/ 3112 h 3460"/>
                <a:gd name="T52" fmla="*/ 2168 w 3484"/>
                <a:gd name="T53" fmla="*/ 3112 h 3460"/>
                <a:gd name="T54" fmla="*/ 2540 w 3484"/>
                <a:gd name="T55" fmla="*/ 3460 h 3460"/>
                <a:gd name="T56" fmla="*/ 2840 w 3484"/>
                <a:gd name="T57" fmla="*/ 3460 h 3460"/>
                <a:gd name="T58" fmla="*/ 3106 w 3484"/>
                <a:gd name="T59" fmla="*/ 2904 h 3460"/>
                <a:gd name="T60" fmla="*/ 3116 w 3484"/>
                <a:gd name="T61" fmla="*/ 2812 h 3460"/>
                <a:gd name="T62" fmla="*/ 3484 w 3484"/>
                <a:gd name="T63" fmla="*/ 2444 h 3460"/>
                <a:gd name="T64" fmla="*/ 3484 w 3484"/>
                <a:gd name="T65" fmla="*/ 2144 h 3460"/>
                <a:gd name="T66" fmla="*/ 3116 w 3484"/>
                <a:gd name="T67" fmla="*/ 1954 h 3460"/>
                <a:gd name="T68" fmla="*/ 3484 w 3484"/>
                <a:gd name="T69" fmla="*/ 1684 h 3460"/>
                <a:gd name="T70" fmla="*/ 3116 w 3484"/>
                <a:gd name="T71" fmla="*/ 1404 h 3460"/>
                <a:gd name="T72" fmla="*/ 3116 w 3484"/>
                <a:gd name="T73" fmla="*/ 1312 h 3460"/>
                <a:gd name="T74" fmla="*/ 3484 w 3484"/>
                <a:gd name="T75" fmla="*/ 920 h 3460"/>
                <a:gd name="T76" fmla="*/ 3484 w 3484"/>
                <a:gd name="T77" fmla="*/ 644 h 3460"/>
                <a:gd name="T78" fmla="*/ 2871 w 3484"/>
                <a:gd name="T79" fmla="*/ 3020 h 3460"/>
                <a:gd name="T80" fmla="*/ 464 w 3484"/>
                <a:gd name="T81" fmla="*/ 1901 h 3460"/>
                <a:gd name="T82" fmla="*/ 614 w 3484"/>
                <a:gd name="T83" fmla="*/ 460 h 3460"/>
                <a:gd name="T84" fmla="*/ 3024 w 3484"/>
                <a:gd name="T85" fmla="*/ 1570 h 3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84" h="3460">
                  <a:moveTo>
                    <a:pt x="3484" y="644"/>
                  </a:moveTo>
                  <a:cubicBezTo>
                    <a:pt x="3484" y="552"/>
                    <a:pt x="3484" y="552"/>
                    <a:pt x="3484" y="552"/>
                  </a:cubicBezTo>
                  <a:cubicBezTo>
                    <a:pt x="3104" y="552"/>
                    <a:pt x="3104" y="552"/>
                    <a:pt x="3104" y="552"/>
                  </a:cubicBezTo>
                  <a:cubicBezTo>
                    <a:pt x="3083" y="460"/>
                    <a:pt x="3024" y="391"/>
                    <a:pt x="2932" y="371"/>
                  </a:cubicBezTo>
                  <a:cubicBezTo>
                    <a:pt x="2932" y="0"/>
                    <a:pt x="2932" y="0"/>
                    <a:pt x="2932" y="0"/>
                  </a:cubicBezTo>
                  <a:cubicBezTo>
                    <a:pt x="2840" y="0"/>
                    <a:pt x="2840" y="0"/>
                    <a:pt x="2840" y="0"/>
                  </a:cubicBezTo>
                  <a:cubicBezTo>
                    <a:pt x="2840" y="368"/>
                    <a:pt x="2840" y="368"/>
                    <a:pt x="2840" y="368"/>
                  </a:cubicBezTo>
                  <a:cubicBezTo>
                    <a:pt x="2540" y="368"/>
                    <a:pt x="2540" y="368"/>
                    <a:pt x="2540" y="368"/>
                  </a:cubicBezTo>
                  <a:cubicBezTo>
                    <a:pt x="2540" y="0"/>
                    <a:pt x="2540" y="0"/>
                    <a:pt x="2540" y="0"/>
                  </a:cubicBezTo>
                  <a:cubicBezTo>
                    <a:pt x="2448" y="0"/>
                    <a:pt x="2448" y="0"/>
                    <a:pt x="2448" y="0"/>
                  </a:cubicBezTo>
                  <a:cubicBezTo>
                    <a:pt x="2448" y="368"/>
                    <a:pt x="2448" y="368"/>
                    <a:pt x="2448" y="368"/>
                  </a:cubicBezTo>
                  <a:cubicBezTo>
                    <a:pt x="2168" y="368"/>
                    <a:pt x="2168" y="368"/>
                    <a:pt x="2168" y="368"/>
                  </a:cubicBezTo>
                  <a:cubicBezTo>
                    <a:pt x="2168" y="0"/>
                    <a:pt x="2168" y="0"/>
                    <a:pt x="2168" y="0"/>
                  </a:cubicBezTo>
                  <a:cubicBezTo>
                    <a:pt x="2076" y="0"/>
                    <a:pt x="2076" y="0"/>
                    <a:pt x="2076" y="0"/>
                  </a:cubicBezTo>
                  <a:cubicBezTo>
                    <a:pt x="2076" y="368"/>
                    <a:pt x="2076" y="368"/>
                    <a:pt x="2076" y="368"/>
                  </a:cubicBezTo>
                  <a:cubicBezTo>
                    <a:pt x="1776" y="368"/>
                    <a:pt x="1776" y="368"/>
                    <a:pt x="1776" y="368"/>
                  </a:cubicBezTo>
                  <a:cubicBezTo>
                    <a:pt x="1776" y="0"/>
                    <a:pt x="1776" y="0"/>
                    <a:pt x="1776" y="0"/>
                  </a:cubicBezTo>
                  <a:cubicBezTo>
                    <a:pt x="1684" y="0"/>
                    <a:pt x="1684" y="0"/>
                    <a:pt x="1684" y="0"/>
                  </a:cubicBezTo>
                  <a:cubicBezTo>
                    <a:pt x="1684" y="368"/>
                    <a:pt x="1684" y="368"/>
                    <a:pt x="1684" y="368"/>
                  </a:cubicBezTo>
                  <a:cubicBezTo>
                    <a:pt x="1408" y="368"/>
                    <a:pt x="1408" y="368"/>
                    <a:pt x="1408" y="368"/>
                  </a:cubicBezTo>
                  <a:cubicBezTo>
                    <a:pt x="1408" y="0"/>
                    <a:pt x="1408" y="0"/>
                    <a:pt x="1408" y="0"/>
                  </a:cubicBezTo>
                  <a:cubicBezTo>
                    <a:pt x="1316" y="0"/>
                    <a:pt x="1316" y="0"/>
                    <a:pt x="1316" y="0"/>
                  </a:cubicBezTo>
                  <a:cubicBezTo>
                    <a:pt x="1316" y="368"/>
                    <a:pt x="1316" y="368"/>
                    <a:pt x="1316" y="368"/>
                  </a:cubicBezTo>
                  <a:cubicBezTo>
                    <a:pt x="1040" y="368"/>
                    <a:pt x="1040" y="368"/>
                    <a:pt x="1040" y="368"/>
                  </a:cubicBezTo>
                  <a:cubicBezTo>
                    <a:pt x="1040" y="0"/>
                    <a:pt x="1040" y="0"/>
                    <a:pt x="1040" y="0"/>
                  </a:cubicBezTo>
                  <a:cubicBezTo>
                    <a:pt x="948" y="0"/>
                    <a:pt x="948" y="0"/>
                    <a:pt x="948" y="0"/>
                  </a:cubicBezTo>
                  <a:cubicBezTo>
                    <a:pt x="948" y="368"/>
                    <a:pt x="948" y="368"/>
                    <a:pt x="948" y="368"/>
                  </a:cubicBezTo>
                  <a:cubicBezTo>
                    <a:pt x="648" y="368"/>
                    <a:pt x="648" y="368"/>
                    <a:pt x="648" y="368"/>
                  </a:cubicBezTo>
                  <a:cubicBezTo>
                    <a:pt x="648" y="0"/>
                    <a:pt x="648" y="0"/>
                    <a:pt x="648" y="0"/>
                  </a:cubicBezTo>
                  <a:cubicBezTo>
                    <a:pt x="556" y="0"/>
                    <a:pt x="556" y="0"/>
                    <a:pt x="556" y="0"/>
                  </a:cubicBezTo>
                  <a:cubicBezTo>
                    <a:pt x="556" y="371"/>
                    <a:pt x="556" y="371"/>
                    <a:pt x="556" y="371"/>
                  </a:cubicBezTo>
                  <a:cubicBezTo>
                    <a:pt x="464" y="391"/>
                    <a:pt x="401" y="460"/>
                    <a:pt x="380" y="552"/>
                  </a:cubicBezTo>
                  <a:cubicBezTo>
                    <a:pt x="0" y="552"/>
                    <a:pt x="0" y="552"/>
                    <a:pt x="0" y="552"/>
                  </a:cubicBezTo>
                  <a:cubicBezTo>
                    <a:pt x="0" y="644"/>
                    <a:pt x="0" y="644"/>
                    <a:pt x="0" y="644"/>
                  </a:cubicBezTo>
                  <a:cubicBezTo>
                    <a:pt x="372" y="644"/>
                    <a:pt x="372" y="644"/>
                    <a:pt x="372" y="644"/>
                  </a:cubicBezTo>
                  <a:cubicBezTo>
                    <a:pt x="372" y="920"/>
                    <a:pt x="372" y="920"/>
                    <a:pt x="372" y="920"/>
                  </a:cubicBezTo>
                  <a:cubicBezTo>
                    <a:pt x="0" y="920"/>
                    <a:pt x="0" y="920"/>
                    <a:pt x="0" y="920"/>
                  </a:cubicBezTo>
                  <a:cubicBezTo>
                    <a:pt x="0" y="1012"/>
                    <a:pt x="0" y="1012"/>
                    <a:pt x="0" y="1012"/>
                  </a:cubicBezTo>
                  <a:cubicBezTo>
                    <a:pt x="372" y="1012"/>
                    <a:pt x="372" y="1012"/>
                    <a:pt x="372" y="1012"/>
                  </a:cubicBezTo>
                  <a:cubicBezTo>
                    <a:pt x="372" y="1312"/>
                    <a:pt x="372" y="1312"/>
                    <a:pt x="372" y="1312"/>
                  </a:cubicBezTo>
                  <a:cubicBezTo>
                    <a:pt x="0" y="1312"/>
                    <a:pt x="0" y="1312"/>
                    <a:pt x="0" y="1312"/>
                  </a:cubicBezTo>
                  <a:cubicBezTo>
                    <a:pt x="0" y="1404"/>
                    <a:pt x="0" y="1404"/>
                    <a:pt x="0" y="1404"/>
                  </a:cubicBezTo>
                  <a:cubicBezTo>
                    <a:pt x="372" y="1404"/>
                    <a:pt x="372" y="1404"/>
                    <a:pt x="372" y="1404"/>
                  </a:cubicBezTo>
                  <a:cubicBezTo>
                    <a:pt x="372" y="1517"/>
                    <a:pt x="372" y="1517"/>
                    <a:pt x="372" y="1517"/>
                  </a:cubicBezTo>
                  <a:cubicBezTo>
                    <a:pt x="372" y="1684"/>
                    <a:pt x="372" y="1684"/>
                    <a:pt x="372" y="1684"/>
                  </a:cubicBezTo>
                  <a:cubicBezTo>
                    <a:pt x="0" y="1684"/>
                    <a:pt x="0" y="1684"/>
                    <a:pt x="0" y="1684"/>
                  </a:cubicBezTo>
                  <a:cubicBezTo>
                    <a:pt x="0" y="1776"/>
                    <a:pt x="0" y="1776"/>
                    <a:pt x="0" y="1776"/>
                  </a:cubicBezTo>
                  <a:cubicBezTo>
                    <a:pt x="372" y="1776"/>
                    <a:pt x="372" y="1776"/>
                    <a:pt x="372" y="1776"/>
                  </a:cubicBezTo>
                  <a:cubicBezTo>
                    <a:pt x="372" y="1901"/>
                    <a:pt x="372" y="1901"/>
                    <a:pt x="372" y="1901"/>
                  </a:cubicBezTo>
                  <a:cubicBezTo>
                    <a:pt x="372" y="2052"/>
                    <a:pt x="372" y="2052"/>
                    <a:pt x="372" y="2052"/>
                  </a:cubicBezTo>
                  <a:cubicBezTo>
                    <a:pt x="0" y="2052"/>
                    <a:pt x="0" y="2052"/>
                    <a:pt x="0" y="2052"/>
                  </a:cubicBezTo>
                  <a:cubicBezTo>
                    <a:pt x="0" y="2144"/>
                    <a:pt x="0" y="2144"/>
                    <a:pt x="0" y="2144"/>
                  </a:cubicBezTo>
                  <a:cubicBezTo>
                    <a:pt x="372" y="2144"/>
                    <a:pt x="372" y="2144"/>
                    <a:pt x="372" y="2144"/>
                  </a:cubicBezTo>
                  <a:cubicBezTo>
                    <a:pt x="372" y="2444"/>
                    <a:pt x="372" y="2444"/>
                    <a:pt x="372" y="2444"/>
                  </a:cubicBezTo>
                  <a:cubicBezTo>
                    <a:pt x="0" y="2444"/>
                    <a:pt x="0" y="2444"/>
                    <a:pt x="0" y="2444"/>
                  </a:cubicBezTo>
                  <a:cubicBezTo>
                    <a:pt x="0" y="2536"/>
                    <a:pt x="0" y="2536"/>
                    <a:pt x="0" y="2536"/>
                  </a:cubicBezTo>
                  <a:cubicBezTo>
                    <a:pt x="372" y="2536"/>
                    <a:pt x="372" y="2536"/>
                    <a:pt x="372" y="2536"/>
                  </a:cubicBezTo>
                  <a:cubicBezTo>
                    <a:pt x="372" y="2812"/>
                    <a:pt x="372" y="2812"/>
                    <a:pt x="372" y="2812"/>
                  </a:cubicBezTo>
                  <a:cubicBezTo>
                    <a:pt x="0" y="2812"/>
                    <a:pt x="0" y="2812"/>
                    <a:pt x="0" y="2812"/>
                  </a:cubicBezTo>
                  <a:cubicBezTo>
                    <a:pt x="0" y="2904"/>
                    <a:pt x="0" y="2904"/>
                    <a:pt x="0" y="2904"/>
                  </a:cubicBezTo>
                  <a:cubicBezTo>
                    <a:pt x="378" y="2904"/>
                    <a:pt x="378" y="2904"/>
                    <a:pt x="378" y="2904"/>
                  </a:cubicBezTo>
                  <a:cubicBezTo>
                    <a:pt x="396" y="2996"/>
                    <a:pt x="464" y="3079"/>
                    <a:pt x="556" y="3100"/>
                  </a:cubicBezTo>
                  <a:cubicBezTo>
                    <a:pt x="556" y="3460"/>
                    <a:pt x="556" y="3460"/>
                    <a:pt x="556" y="3460"/>
                  </a:cubicBezTo>
                  <a:cubicBezTo>
                    <a:pt x="648" y="3460"/>
                    <a:pt x="648" y="3460"/>
                    <a:pt x="648" y="3460"/>
                  </a:cubicBezTo>
                  <a:cubicBezTo>
                    <a:pt x="648" y="3112"/>
                    <a:pt x="648" y="3112"/>
                    <a:pt x="648" y="3112"/>
                  </a:cubicBezTo>
                  <a:cubicBezTo>
                    <a:pt x="948" y="3112"/>
                    <a:pt x="948" y="3112"/>
                    <a:pt x="948" y="3112"/>
                  </a:cubicBezTo>
                  <a:cubicBezTo>
                    <a:pt x="948" y="3460"/>
                    <a:pt x="948" y="3460"/>
                    <a:pt x="948" y="3460"/>
                  </a:cubicBezTo>
                  <a:cubicBezTo>
                    <a:pt x="1040" y="3460"/>
                    <a:pt x="1040" y="3460"/>
                    <a:pt x="1040" y="3460"/>
                  </a:cubicBezTo>
                  <a:cubicBezTo>
                    <a:pt x="1040" y="3112"/>
                    <a:pt x="1040" y="3112"/>
                    <a:pt x="1040" y="3112"/>
                  </a:cubicBezTo>
                  <a:cubicBezTo>
                    <a:pt x="1316" y="3112"/>
                    <a:pt x="1316" y="3112"/>
                    <a:pt x="1316" y="3112"/>
                  </a:cubicBezTo>
                  <a:cubicBezTo>
                    <a:pt x="1316" y="3460"/>
                    <a:pt x="1316" y="3460"/>
                    <a:pt x="1316" y="3460"/>
                  </a:cubicBezTo>
                  <a:cubicBezTo>
                    <a:pt x="1408" y="3460"/>
                    <a:pt x="1408" y="3460"/>
                    <a:pt x="1408" y="3460"/>
                  </a:cubicBezTo>
                  <a:cubicBezTo>
                    <a:pt x="1408" y="3112"/>
                    <a:pt x="1408" y="3112"/>
                    <a:pt x="1408" y="3112"/>
                  </a:cubicBezTo>
                  <a:cubicBezTo>
                    <a:pt x="1684" y="3112"/>
                    <a:pt x="1684" y="3112"/>
                    <a:pt x="1684" y="3112"/>
                  </a:cubicBezTo>
                  <a:cubicBezTo>
                    <a:pt x="1684" y="3460"/>
                    <a:pt x="1684" y="3460"/>
                    <a:pt x="1684" y="3460"/>
                  </a:cubicBezTo>
                  <a:cubicBezTo>
                    <a:pt x="1776" y="3460"/>
                    <a:pt x="1776" y="3460"/>
                    <a:pt x="1776" y="3460"/>
                  </a:cubicBezTo>
                  <a:cubicBezTo>
                    <a:pt x="1776" y="3112"/>
                    <a:pt x="1776" y="3112"/>
                    <a:pt x="1776" y="3112"/>
                  </a:cubicBezTo>
                  <a:cubicBezTo>
                    <a:pt x="2076" y="3112"/>
                    <a:pt x="2076" y="3112"/>
                    <a:pt x="2076" y="3112"/>
                  </a:cubicBezTo>
                  <a:cubicBezTo>
                    <a:pt x="2076" y="3460"/>
                    <a:pt x="2076" y="3460"/>
                    <a:pt x="2076" y="3460"/>
                  </a:cubicBezTo>
                  <a:cubicBezTo>
                    <a:pt x="2168" y="3460"/>
                    <a:pt x="2168" y="3460"/>
                    <a:pt x="2168" y="3460"/>
                  </a:cubicBezTo>
                  <a:cubicBezTo>
                    <a:pt x="2168" y="3112"/>
                    <a:pt x="2168" y="3112"/>
                    <a:pt x="2168" y="3112"/>
                  </a:cubicBezTo>
                  <a:cubicBezTo>
                    <a:pt x="2448" y="3112"/>
                    <a:pt x="2448" y="3112"/>
                    <a:pt x="2448" y="3112"/>
                  </a:cubicBezTo>
                  <a:cubicBezTo>
                    <a:pt x="2448" y="3460"/>
                    <a:pt x="2448" y="3460"/>
                    <a:pt x="2448" y="3460"/>
                  </a:cubicBezTo>
                  <a:cubicBezTo>
                    <a:pt x="2540" y="3460"/>
                    <a:pt x="2540" y="3460"/>
                    <a:pt x="2540" y="3460"/>
                  </a:cubicBezTo>
                  <a:cubicBezTo>
                    <a:pt x="2540" y="3112"/>
                    <a:pt x="2540" y="3112"/>
                    <a:pt x="2540" y="3112"/>
                  </a:cubicBezTo>
                  <a:cubicBezTo>
                    <a:pt x="2840" y="3112"/>
                    <a:pt x="2840" y="3112"/>
                    <a:pt x="2840" y="3112"/>
                  </a:cubicBezTo>
                  <a:cubicBezTo>
                    <a:pt x="2840" y="3460"/>
                    <a:pt x="2840" y="3460"/>
                    <a:pt x="2840" y="3460"/>
                  </a:cubicBezTo>
                  <a:cubicBezTo>
                    <a:pt x="2932" y="3460"/>
                    <a:pt x="2932" y="3460"/>
                    <a:pt x="2932" y="3460"/>
                  </a:cubicBezTo>
                  <a:cubicBezTo>
                    <a:pt x="2932" y="3100"/>
                    <a:pt x="2932" y="3100"/>
                    <a:pt x="2932" y="3100"/>
                  </a:cubicBezTo>
                  <a:cubicBezTo>
                    <a:pt x="3024" y="3079"/>
                    <a:pt x="3088" y="2996"/>
                    <a:pt x="3106" y="2904"/>
                  </a:cubicBezTo>
                  <a:cubicBezTo>
                    <a:pt x="3484" y="2904"/>
                    <a:pt x="3484" y="2904"/>
                    <a:pt x="3484" y="2904"/>
                  </a:cubicBezTo>
                  <a:cubicBezTo>
                    <a:pt x="3484" y="2812"/>
                    <a:pt x="3484" y="2812"/>
                    <a:pt x="3484" y="2812"/>
                  </a:cubicBezTo>
                  <a:cubicBezTo>
                    <a:pt x="3116" y="2812"/>
                    <a:pt x="3116" y="2812"/>
                    <a:pt x="3116" y="2812"/>
                  </a:cubicBezTo>
                  <a:cubicBezTo>
                    <a:pt x="3116" y="2536"/>
                    <a:pt x="3116" y="2536"/>
                    <a:pt x="3116" y="2536"/>
                  </a:cubicBezTo>
                  <a:cubicBezTo>
                    <a:pt x="3484" y="2536"/>
                    <a:pt x="3484" y="2536"/>
                    <a:pt x="3484" y="2536"/>
                  </a:cubicBezTo>
                  <a:cubicBezTo>
                    <a:pt x="3484" y="2444"/>
                    <a:pt x="3484" y="2444"/>
                    <a:pt x="3484" y="2444"/>
                  </a:cubicBezTo>
                  <a:cubicBezTo>
                    <a:pt x="3116" y="2444"/>
                    <a:pt x="3116" y="2444"/>
                    <a:pt x="3116" y="2444"/>
                  </a:cubicBezTo>
                  <a:cubicBezTo>
                    <a:pt x="3116" y="2144"/>
                    <a:pt x="3116" y="2144"/>
                    <a:pt x="3116" y="2144"/>
                  </a:cubicBezTo>
                  <a:cubicBezTo>
                    <a:pt x="3484" y="2144"/>
                    <a:pt x="3484" y="2144"/>
                    <a:pt x="3484" y="2144"/>
                  </a:cubicBezTo>
                  <a:cubicBezTo>
                    <a:pt x="3484" y="2052"/>
                    <a:pt x="3484" y="2052"/>
                    <a:pt x="3484" y="2052"/>
                  </a:cubicBezTo>
                  <a:cubicBezTo>
                    <a:pt x="3116" y="2052"/>
                    <a:pt x="3116" y="2052"/>
                    <a:pt x="3116" y="2052"/>
                  </a:cubicBezTo>
                  <a:cubicBezTo>
                    <a:pt x="3116" y="1954"/>
                    <a:pt x="3116" y="1954"/>
                    <a:pt x="3116" y="1954"/>
                  </a:cubicBezTo>
                  <a:cubicBezTo>
                    <a:pt x="3116" y="1776"/>
                    <a:pt x="3116" y="1776"/>
                    <a:pt x="3116" y="1776"/>
                  </a:cubicBezTo>
                  <a:cubicBezTo>
                    <a:pt x="3484" y="1776"/>
                    <a:pt x="3484" y="1776"/>
                    <a:pt x="3484" y="1776"/>
                  </a:cubicBezTo>
                  <a:cubicBezTo>
                    <a:pt x="3484" y="1684"/>
                    <a:pt x="3484" y="1684"/>
                    <a:pt x="3484" y="1684"/>
                  </a:cubicBezTo>
                  <a:cubicBezTo>
                    <a:pt x="3116" y="1684"/>
                    <a:pt x="3116" y="1684"/>
                    <a:pt x="3116" y="1684"/>
                  </a:cubicBezTo>
                  <a:cubicBezTo>
                    <a:pt x="3116" y="1570"/>
                    <a:pt x="3116" y="1570"/>
                    <a:pt x="3116" y="1570"/>
                  </a:cubicBezTo>
                  <a:cubicBezTo>
                    <a:pt x="3116" y="1404"/>
                    <a:pt x="3116" y="1404"/>
                    <a:pt x="3116" y="1404"/>
                  </a:cubicBezTo>
                  <a:cubicBezTo>
                    <a:pt x="3484" y="1404"/>
                    <a:pt x="3484" y="1404"/>
                    <a:pt x="3484" y="1404"/>
                  </a:cubicBezTo>
                  <a:cubicBezTo>
                    <a:pt x="3484" y="1312"/>
                    <a:pt x="3484" y="1312"/>
                    <a:pt x="3484" y="1312"/>
                  </a:cubicBezTo>
                  <a:cubicBezTo>
                    <a:pt x="3116" y="1312"/>
                    <a:pt x="3116" y="1312"/>
                    <a:pt x="3116" y="1312"/>
                  </a:cubicBezTo>
                  <a:cubicBezTo>
                    <a:pt x="3116" y="1012"/>
                    <a:pt x="3116" y="1012"/>
                    <a:pt x="3116" y="1012"/>
                  </a:cubicBezTo>
                  <a:cubicBezTo>
                    <a:pt x="3484" y="1012"/>
                    <a:pt x="3484" y="1012"/>
                    <a:pt x="3484" y="1012"/>
                  </a:cubicBezTo>
                  <a:cubicBezTo>
                    <a:pt x="3484" y="920"/>
                    <a:pt x="3484" y="920"/>
                    <a:pt x="3484" y="920"/>
                  </a:cubicBezTo>
                  <a:cubicBezTo>
                    <a:pt x="3116" y="920"/>
                    <a:pt x="3116" y="920"/>
                    <a:pt x="3116" y="920"/>
                  </a:cubicBezTo>
                  <a:cubicBezTo>
                    <a:pt x="3116" y="644"/>
                    <a:pt x="3116" y="644"/>
                    <a:pt x="3116" y="644"/>
                  </a:cubicBezTo>
                  <a:lnTo>
                    <a:pt x="3484" y="644"/>
                  </a:lnTo>
                  <a:close/>
                  <a:moveTo>
                    <a:pt x="3024" y="1954"/>
                  </a:moveTo>
                  <a:cubicBezTo>
                    <a:pt x="3024" y="2866"/>
                    <a:pt x="3024" y="2866"/>
                    <a:pt x="3024" y="2866"/>
                  </a:cubicBezTo>
                  <a:cubicBezTo>
                    <a:pt x="3024" y="2947"/>
                    <a:pt x="2952" y="3020"/>
                    <a:pt x="2871" y="3020"/>
                  </a:cubicBezTo>
                  <a:cubicBezTo>
                    <a:pt x="614" y="3020"/>
                    <a:pt x="614" y="3020"/>
                    <a:pt x="614" y="3020"/>
                  </a:cubicBezTo>
                  <a:cubicBezTo>
                    <a:pt x="532" y="3020"/>
                    <a:pt x="464" y="2947"/>
                    <a:pt x="464" y="2866"/>
                  </a:cubicBezTo>
                  <a:cubicBezTo>
                    <a:pt x="464" y="1901"/>
                    <a:pt x="464" y="1901"/>
                    <a:pt x="464" y="1901"/>
                  </a:cubicBezTo>
                  <a:cubicBezTo>
                    <a:pt x="464" y="1517"/>
                    <a:pt x="464" y="1517"/>
                    <a:pt x="464" y="1517"/>
                  </a:cubicBezTo>
                  <a:cubicBezTo>
                    <a:pt x="464" y="606"/>
                    <a:pt x="464" y="606"/>
                    <a:pt x="464" y="606"/>
                  </a:cubicBezTo>
                  <a:cubicBezTo>
                    <a:pt x="464" y="524"/>
                    <a:pt x="532" y="460"/>
                    <a:pt x="614" y="460"/>
                  </a:cubicBezTo>
                  <a:cubicBezTo>
                    <a:pt x="2871" y="460"/>
                    <a:pt x="2871" y="460"/>
                    <a:pt x="2871" y="460"/>
                  </a:cubicBezTo>
                  <a:cubicBezTo>
                    <a:pt x="2952" y="460"/>
                    <a:pt x="3024" y="524"/>
                    <a:pt x="3024" y="606"/>
                  </a:cubicBezTo>
                  <a:cubicBezTo>
                    <a:pt x="3024" y="1570"/>
                    <a:pt x="3024" y="1570"/>
                    <a:pt x="3024" y="1570"/>
                  </a:cubicBezTo>
                  <a:lnTo>
                    <a:pt x="3024" y="19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 name="Freeform 6"/>
            <p:cNvSpPr>
              <a:spLocks noEditPoints="1"/>
            </p:cNvSpPr>
            <p:nvPr/>
          </p:nvSpPr>
          <p:spPr bwMode="auto">
            <a:xfrm>
              <a:off x="485131" y="2504684"/>
              <a:ext cx="222601" cy="222421"/>
            </a:xfrm>
            <a:custGeom>
              <a:avLst/>
              <a:gdLst>
                <a:gd name="T0" fmla="*/ 1568 w 1568"/>
                <a:gd name="T1" fmla="*/ 386 h 1568"/>
                <a:gd name="T2" fmla="*/ 1182 w 1568"/>
                <a:gd name="T3" fmla="*/ 0 h 1568"/>
                <a:gd name="T4" fmla="*/ 386 w 1568"/>
                <a:gd name="T5" fmla="*/ 0 h 1568"/>
                <a:gd name="T6" fmla="*/ 0 w 1568"/>
                <a:gd name="T7" fmla="*/ 386 h 1568"/>
                <a:gd name="T8" fmla="*/ 0 w 1568"/>
                <a:gd name="T9" fmla="*/ 1182 h 1568"/>
                <a:gd name="T10" fmla="*/ 386 w 1568"/>
                <a:gd name="T11" fmla="*/ 1568 h 1568"/>
                <a:gd name="T12" fmla="*/ 1182 w 1568"/>
                <a:gd name="T13" fmla="*/ 1568 h 1568"/>
                <a:gd name="T14" fmla="*/ 1568 w 1568"/>
                <a:gd name="T15" fmla="*/ 1182 h 1568"/>
                <a:gd name="T16" fmla="*/ 1568 w 1568"/>
                <a:gd name="T17" fmla="*/ 386 h 1568"/>
                <a:gd name="T18" fmla="*/ 1480 w 1568"/>
                <a:gd name="T19" fmla="*/ 1183 h 1568"/>
                <a:gd name="T20" fmla="*/ 1184 w 1568"/>
                <a:gd name="T21" fmla="*/ 1476 h 1568"/>
                <a:gd name="T22" fmla="*/ 388 w 1568"/>
                <a:gd name="T23" fmla="*/ 1476 h 1568"/>
                <a:gd name="T24" fmla="*/ 96 w 1568"/>
                <a:gd name="T25" fmla="*/ 1183 h 1568"/>
                <a:gd name="T26" fmla="*/ 96 w 1568"/>
                <a:gd name="T27" fmla="*/ 386 h 1568"/>
                <a:gd name="T28" fmla="*/ 388 w 1568"/>
                <a:gd name="T29" fmla="*/ 92 h 1568"/>
                <a:gd name="T30" fmla="*/ 1184 w 1568"/>
                <a:gd name="T31" fmla="*/ 92 h 1568"/>
                <a:gd name="T32" fmla="*/ 1480 w 1568"/>
                <a:gd name="T33" fmla="*/ 386 h 1568"/>
                <a:gd name="T34" fmla="*/ 1480 w 1568"/>
                <a:gd name="T35" fmla="*/ 1183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8" h="1568">
                  <a:moveTo>
                    <a:pt x="1568" y="386"/>
                  </a:moveTo>
                  <a:cubicBezTo>
                    <a:pt x="1568" y="173"/>
                    <a:pt x="1395" y="0"/>
                    <a:pt x="1182" y="0"/>
                  </a:cubicBezTo>
                  <a:cubicBezTo>
                    <a:pt x="386" y="0"/>
                    <a:pt x="386" y="0"/>
                    <a:pt x="386" y="0"/>
                  </a:cubicBezTo>
                  <a:cubicBezTo>
                    <a:pt x="173" y="0"/>
                    <a:pt x="0" y="173"/>
                    <a:pt x="0" y="386"/>
                  </a:cubicBezTo>
                  <a:cubicBezTo>
                    <a:pt x="0" y="1182"/>
                    <a:pt x="0" y="1182"/>
                    <a:pt x="0" y="1182"/>
                  </a:cubicBezTo>
                  <a:cubicBezTo>
                    <a:pt x="0" y="1395"/>
                    <a:pt x="173" y="1568"/>
                    <a:pt x="386" y="1568"/>
                  </a:cubicBezTo>
                  <a:cubicBezTo>
                    <a:pt x="1182" y="1568"/>
                    <a:pt x="1182" y="1568"/>
                    <a:pt x="1182" y="1568"/>
                  </a:cubicBezTo>
                  <a:cubicBezTo>
                    <a:pt x="1395" y="1568"/>
                    <a:pt x="1568" y="1395"/>
                    <a:pt x="1568" y="1182"/>
                  </a:cubicBezTo>
                  <a:lnTo>
                    <a:pt x="1568" y="386"/>
                  </a:lnTo>
                  <a:close/>
                  <a:moveTo>
                    <a:pt x="1480" y="1183"/>
                  </a:moveTo>
                  <a:cubicBezTo>
                    <a:pt x="1480" y="1345"/>
                    <a:pt x="1347" y="1476"/>
                    <a:pt x="1184" y="1476"/>
                  </a:cubicBezTo>
                  <a:cubicBezTo>
                    <a:pt x="388" y="1476"/>
                    <a:pt x="388" y="1476"/>
                    <a:pt x="388" y="1476"/>
                  </a:cubicBezTo>
                  <a:cubicBezTo>
                    <a:pt x="226" y="1476"/>
                    <a:pt x="96" y="1345"/>
                    <a:pt x="96" y="1183"/>
                  </a:cubicBezTo>
                  <a:cubicBezTo>
                    <a:pt x="96" y="386"/>
                    <a:pt x="96" y="386"/>
                    <a:pt x="96" y="386"/>
                  </a:cubicBezTo>
                  <a:cubicBezTo>
                    <a:pt x="96" y="224"/>
                    <a:pt x="226" y="92"/>
                    <a:pt x="388" y="92"/>
                  </a:cubicBezTo>
                  <a:cubicBezTo>
                    <a:pt x="1184" y="92"/>
                    <a:pt x="1184" y="92"/>
                    <a:pt x="1184" y="92"/>
                  </a:cubicBezTo>
                  <a:cubicBezTo>
                    <a:pt x="1347" y="92"/>
                    <a:pt x="1480" y="224"/>
                    <a:pt x="1480" y="386"/>
                  </a:cubicBezTo>
                  <a:lnTo>
                    <a:pt x="1480" y="11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sp>
        <p:nvSpPr>
          <p:cNvPr id="8" name="Freeform 7"/>
          <p:cNvSpPr>
            <a:spLocks noEditPoints="1"/>
          </p:cNvSpPr>
          <p:nvPr/>
        </p:nvSpPr>
        <p:spPr bwMode="auto">
          <a:xfrm>
            <a:off x="4730647" y="5144455"/>
            <a:ext cx="322717" cy="452286"/>
          </a:xfrm>
          <a:custGeom>
            <a:avLst/>
            <a:gdLst>
              <a:gd name="T0" fmla="*/ 0 w 5482"/>
              <a:gd name="T1" fmla="*/ 0 h 7683"/>
              <a:gd name="T2" fmla="*/ 0 w 5482"/>
              <a:gd name="T3" fmla="*/ 6450 h 7683"/>
              <a:gd name="T4" fmla="*/ 1219 w 5482"/>
              <a:gd name="T5" fmla="*/ 7683 h 7683"/>
              <a:gd name="T6" fmla="*/ 5482 w 5482"/>
              <a:gd name="T7" fmla="*/ 7683 h 7683"/>
              <a:gd name="T8" fmla="*/ 5482 w 5482"/>
              <a:gd name="T9" fmla="*/ 0 h 7683"/>
              <a:gd name="T10" fmla="*/ 0 w 5482"/>
              <a:gd name="T11" fmla="*/ 0 h 7683"/>
              <a:gd name="T12" fmla="*/ 1137 w 5482"/>
              <a:gd name="T13" fmla="*/ 7272 h 7683"/>
              <a:gd name="T14" fmla="*/ 368 w 5482"/>
              <a:gd name="T15" fmla="*/ 6483 h 7683"/>
              <a:gd name="T16" fmla="*/ 1137 w 5482"/>
              <a:gd name="T17" fmla="*/ 6483 h 7683"/>
              <a:gd name="T18" fmla="*/ 1137 w 5482"/>
              <a:gd name="T19" fmla="*/ 7272 h 7683"/>
              <a:gd name="T20" fmla="*/ 5262 w 5482"/>
              <a:gd name="T21" fmla="*/ 7466 h 7683"/>
              <a:gd name="T22" fmla="*/ 1354 w 5482"/>
              <a:gd name="T23" fmla="*/ 7466 h 7683"/>
              <a:gd name="T24" fmla="*/ 1354 w 5482"/>
              <a:gd name="T25" fmla="*/ 6266 h 7683"/>
              <a:gd name="T26" fmla="*/ 217 w 5482"/>
              <a:gd name="T27" fmla="*/ 6266 h 7683"/>
              <a:gd name="T28" fmla="*/ 217 w 5482"/>
              <a:gd name="T29" fmla="*/ 218 h 7683"/>
              <a:gd name="T30" fmla="*/ 5262 w 5482"/>
              <a:gd name="T31" fmla="*/ 218 h 7683"/>
              <a:gd name="T32" fmla="*/ 5262 w 5482"/>
              <a:gd name="T33" fmla="*/ 7466 h 7683"/>
              <a:gd name="T34" fmla="*/ 4409 w 5482"/>
              <a:gd name="T35" fmla="*/ 1304 h 7683"/>
              <a:gd name="T36" fmla="*/ 1402 w 5482"/>
              <a:gd name="T37" fmla="*/ 1304 h 7683"/>
              <a:gd name="T38" fmla="*/ 1402 w 5482"/>
              <a:gd name="T39" fmla="*/ 1087 h 7683"/>
              <a:gd name="T40" fmla="*/ 4409 w 5482"/>
              <a:gd name="T41" fmla="*/ 1087 h 7683"/>
              <a:gd name="T42" fmla="*/ 4409 w 5482"/>
              <a:gd name="T43" fmla="*/ 1304 h 7683"/>
              <a:gd name="T44" fmla="*/ 2546 w 5482"/>
              <a:gd name="T45" fmla="*/ 2448 h 7683"/>
              <a:gd name="T46" fmla="*/ 4409 w 5482"/>
              <a:gd name="T47" fmla="*/ 2448 h 7683"/>
              <a:gd name="T48" fmla="*/ 4409 w 5482"/>
              <a:gd name="T49" fmla="*/ 2665 h 7683"/>
              <a:gd name="T50" fmla="*/ 2546 w 5482"/>
              <a:gd name="T51" fmla="*/ 2665 h 7683"/>
              <a:gd name="T52" fmla="*/ 2546 w 5482"/>
              <a:gd name="T53" fmla="*/ 2448 h 7683"/>
              <a:gd name="T54" fmla="*/ 4409 w 5482"/>
              <a:gd name="T55" fmla="*/ 1739 h 7683"/>
              <a:gd name="T56" fmla="*/ 967 w 5482"/>
              <a:gd name="T57" fmla="*/ 1739 h 7683"/>
              <a:gd name="T58" fmla="*/ 967 w 5482"/>
              <a:gd name="T59" fmla="*/ 1522 h 7683"/>
              <a:gd name="T60" fmla="*/ 4409 w 5482"/>
              <a:gd name="T61" fmla="*/ 1522 h 7683"/>
              <a:gd name="T62" fmla="*/ 4409 w 5482"/>
              <a:gd name="T63" fmla="*/ 1739 h 7683"/>
              <a:gd name="T64" fmla="*/ 4409 w 5482"/>
              <a:gd name="T65" fmla="*/ 2174 h 7683"/>
              <a:gd name="T66" fmla="*/ 967 w 5482"/>
              <a:gd name="T67" fmla="*/ 2174 h 7683"/>
              <a:gd name="T68" fmla="*/ 967 w 5482"/>
              <a:gd name="T69" fmla="*/ 1956 h 7683"/>
              <a:gd name="T70" fmla="*/ 4409 w 5482"/>
              <a:gd name="T71" fmla="*/ 1956 h 7683"/>
              <a:gd name="T72" fmla="*/ 4409 w 5482"/>
              <a:gd name="T73" fmla="*/ 2174 h 7683"/>
              <a:gd name="T74" fmla="*/ 1402 w 5482"/>
              <a:gd name="T75" fmla="*/ 4083 h 7683"/>
              <a:gd name="T76" fmla="*/ 4409 w 5482"/>
              <a:gd name="T77" fmla="*/ 4083 h 7683"/>
              <a:gd name="T78" fmla="*/ 4409 w 5482"/>
              <a:gd name="T79" fmla="*/ 4300 h 7683"/>
              <a:gd name="T80" fmla="*/ 1402 w 5482"/>
              <a:gd name="T81" fmla="*/ 4300 h 7683"/>
              <a:gd name="T82" fmla="*/ 1402 w 5482"/>
              <a:gd name="T83" fmla="*/ 4083 h 7683"/>
              <a:gd name="T84" fmla="*/ 4409 w 5482"/>
              <a:gd name="T85" fmla="*/ 4735 h 7683"/>
              <a:gd name="T86" fmla="*/ 967 w 5482"/>
              <a:gd name="T87" fmla="*/ 4735 h 7683"/>
              <a:gd name="T88" fmla="*/ 967 w 5482"/>
              <a:gd name="T89" fmla="*/ 4517 h 7683"/>
              <a:gd name="T90" fmla="*/ 4409 w 5482"/>
              <a:gd name="T91" fmla="*/ 4517 h 7683"/>
              <a:gd name="T92" fmla="*/ 4409 w 5482"/>
              <a:gd name="T93" fmla="*/ 4735 h 7683"/>
              <a:gd name="T94" fmla="*/ 4409 w 5482"/>
              <a:gd name="T95" fmla="*/ 5226 h 7683"/>
              <a:gd name="T96" fmla="*/ 967 w 5482"/>
              <a:gd name="T97" fmla="*/ 5226 h 7683"/>
              <a:gd name="T98" fmla="*/ 967 w 5482"/>
              <a:gd name="T99" fmla="*/ 5009 h 7683"/>
              <a:gd name="T100" fmla="*/ 4409 w 5482"/>
              <a:gd name="T101" fmla="*/ 5009 h 7683"/>
              <a:gd name="T102" fmla="*/ 4409 w 5482"/>
              <a:gd name="T103" fmla="*/ 5226 h 7683"/>
              <a:gd name="T104" fmla="*/ 2328 w 5482"/>
              <a:gd name="T105" fmla="*/ 2391 h 7683"/>
              <a:gd name="T106" fmla="*/ 967 w 5482"/>
              <a:gd name="T107" fmla="*/ 2391 h 7683"/>
              <a:gd name="T108" fmla="*/ 967 w 5482"/>
              <a:gd name="T109" fmla="*/ 3761 h 7683"/>
              <a:gd name="T110" fmla="*/ 2328 w 5482"/>
              <a:gd name="T111" fmla="*/ 3761 h 7683"/>
              <a:gd name="T112" fmla="*/ 2328 w 5482"/>
              <a:gd name="T113" fmla="*/ 2391 h 7683"/>
              <a:gd name="T114" fmla="*/ 2111 w 5482"/>
              <a:gd name="T115" fmla="*/ 3544 h 7683"/>
              <a:gd name="T116" fmla="*/ 1184 w 5482"/>
              <a:gd name="T117" fmla="*/ 3544 h 7683"/>
              <a:gd name="T118" fmla="*/ 1184 w 5482"/>
              <a:gd name="T119" fmla="*/ 2618 h 7683"/>
              <a:gd name="T120" fmla="*/ 2111 w 5482"/>
              <a:gd name="T121" fmla="*/ 2618 h 7683"/>
              <a:gd name="T122" fmla="*/ 2111 w 5482"/>
              <a:gd name="T123" fmla="*/ 3544 h 7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82" h="7683">
                <a:moveTo>
                  <a:pt x="0" y="0"/>
                </a:moveTo>
                <a:lnTo>
                  <a:pt x="0" y="6450"/>
                </a:lnTo>
                <a:lnTo>
                  <a:pt x="1219" y="7683"/>
                </a:lnTo>
                <a:lnTo>
                  <a:pt x="5482" y="7683"/>
                </a:lnTo>
                <a:lnTo>
                  <a:pt x="5482" y="0"/>
                </a:lnTo>
                <a:lnTo>
                  <a:pt x="0" y="0"/>
                </a:lnTo>
                <a:close/>
                <a:moveTo>
                  <a:pt x="1137" y="7272"/>
                </a:moveTo>
                <a:lnTo>
                  <a:pt x="368" y="6483"/>
                </a:lnTo>
                <a:lnTo>
                  <a:pt x="1137" y="6483"/>
                </a:lnTo>
                <a:lnTo>
                  <a:pt x="1137" y="7272"/>
                </a:lnTo>
                <a:close/>
                <a:moveTo>
                  <a:pt x="5262" y="7466"/>
                </a:moveTo>
                <a:lnTo>
                  <a:pt x="1354" y="7466"/>
                </a:lnTo>
                <a:lnTo>
                  <a:pt x="1354" y="6266"/>
                </a:lnTo>
                <a:lnTo>
                  <a:pt x="217" y="6266"/>
                </a:lnTo>
                <a:lnTo>
                  <a:pt x="217" y="218"/>
                </a:lnTo>
                <a:lnTo>
                  <a:pt x="5262" y="218"/>
                </a:lnTo>
                <a:lnTo>
                  <a:pt x="5262" y="7466"/>
                </a:lnTo>
                <a:close/>
                <a:moveTo>
                  <a:pt x="4409" y="1304"/>
                </a:moveTo>
                <a:lnTo>
                  <a:pt x="1402" y="1304"/>
                </a:lnTo>
                <a:lnTo>
                  <a:pt x="1402" y="1087"/>
                </a:lnTo>
                <a:lnTo>
                  <a:pt x="4409" y="1087"/>
                </a:lnTo>
                <a:lnTo>
                  <a:pt x="4409" y="1304"/>
                </a:lnTo>
                <a:close/>
                <a:moveTo>
                  <a:pt x="2546" y="2448"/>
                </a:moveTo>
                <a:lnTo>
                  <a:pt x="4409" y="2448"/>
                </a:lnTo>
                <a:lnTo>
                  <a:pt x="4409" y="2665"/>
                </a:lnTo>
                <a:lnTo>
                  <a:pt x="2546" y="2665"/>
                </a:lnTo>
                <a:lnTo>
                  <a:pt x="2546" y="2448"/>
                </a:lnTo>
                <a:close/>
                <a:moveTo>
                  <a:pt x="4409" y="1739"/>
                </a:moveTo>
                <a:lnTo>
                  <a:pt x="967" y="1739"/>
                </a:lnTo>
                <a:lnTo>
                  <a:pt x="967" y="1522"/>
                </a:lnTo>
                <a:lnTo>
                  <a:pt x="4409" y="1522"/>
                </a:lnTo>
                <a:lnTo>
                  <a:pt x="4409" y="1739"/>
                </a:lnTo>
                <a:close/>
                <a:moveTo>
                  <a:pt x="4409" y="2174"/>
                </a:moveTo>
                <a:lnTo>
                  <a:pt x="967" y="2174"/>
                </a:lnTo>
                <a:lnTo>
                  <a:pt x="967" y="1956"/>
                </a:lnTo>
                <a:lnTo>
                  <a:pt x="4409" y="1956"/>
                </a:lnTo>
                <a:lnTo>
                  <a:pt x="4409" y="2174"/>
                </a:lnTo>
                <a:close/>
                <a:moveTo>
                  <a:pt x="1402" y="4083"/>
                </a:moveTo>
                <a:lnTo>
                  <a:pt x="4409" y="4083"/>
                </a:lnTo>
                <a:lnTo>
                  <a:pt x="4409" y="4300"/>
                </a:lnTo>
                <a:lnTo>
                  <a:pt x="1402" y="4300"/>
                </a:lnTo>
                <a:lnTo>
                  <a:pt x="1402" y="4083"/>
                </a:lnTo>
                <a:close/>
                <a:moveTo>
                  <a:pt x="4409" y="4735"/>
                </a:moveTo>
                <a:lnTo>
                  <a:pt x="967" y="4735"/>
                </a:lnTo>
                <a:lnTo>
                  <a:pt x="967" y="4517"/>
                </a:lnTo>
                <a:lnTo>
                  <a:pt x="4409" y="4517"/>
                </a:lnTo>
                <a:lnTo>
                  <a:pt x="4409" y="4735"/>
                </a:lnTo>
                <a:close/>
                <a:moveTo>
                  <a:pt x="4409" y="5226"/>
                </a:moveTo>
                <a:lnTo>
                  <a:pt x="967" y="5226"/>
                </a:lnTo>
                <a:lnTo>
                  <a:pt x="967" y="5009"/>
                </a:lnTo>
                <a:lnTo>
                  <a:pt x="4409" y="5009"/>
                </a:lnTo>
                <a:lnTo>
                  <a:pt x="4409" y="5226"/>
                </a:lnTo>
                <a:close/>
                <a:moveTo>
                  <a:pt x="2328" y="2391"/>
                </a:moveTo>
                <a:lnTo>
                  <a:pt x="967" y="2391"/>
                </a:lnTo>
                <a:lnTo>
                  <a:pt x="967" y="3761"/>
                </a:lnTo>
                <a:lnTo>
                  <a:pt x="2328" y="3761"/>
                </a:lnTo>
                <a:lnTo>
                  <a:pt x="2328" y="2391"/>
                </a:lnTo>
                <a:close/>
                <a:moveTo>
                  <a:pt x="2111" y="3544"/>
                </a:moveTo>
                <a:lnTo>
                  <a:pt x="1184" y="3544"/>
                </a:lnTo>
                <a:lnTo>
                  <a:pt x="1184" y="2618"/>
                </a:lnTo>
                <a:lnTo>
                  <a:pt x="2111" y="2618"/>
                </a:lnTo>
                <a:lnTo>
                  <a:pt x="2111" y="3544"/>
                </a:lnTo>
                <a:close/>
              </a:path>
            </a:pathLst>
          </a:custGeom>
          <a:solidFill>
            <a:schemeClr val="bg1">
              <a:lumMod val="75000"/>
            </a:schemeClr>
          </a:solidFill>
          <a:ln>
            <a:noFill/>
          </a:ln>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3" name="Freeform 8"/>
          <p:cNvSpPr>
            <a:spLocks noEditPoints="1"/>
          </p:cNvSpPr>
          <p:nvPr/>
        </p:nvSpPr>
        <p:spPr bwMode="auto">
          <a:xfrm>
            <a:off x="4633338" y="3253954"/>
            <a:ext cx="519808" cy="505621"/>
          </a:xfrm>
          <a:custGeom>
            <a:avLst/>
            <a:gdLst>
              <a:gd name="T0" fmla="*/ 3291 w 3735"/>
              <a:gd name="T1" fmla="*/ 1020 h 3636"/>
              <a:gd name="T2" fmla="*/ 2942 w 3735"/>
              <a:gd name="T3" fmla="*/ 583 h 3636"/>
              <a:gd name="T4" fmla="*/ 1224 w 3735"/>
              <a:gd name="T5" fmla="*/ 1161 h 3636"/>
              <a:gd name="T6" fmla="*/ 604 w 3735"/>
              <a:gd name="T7" fmla="*/ 1248 h 3636"/>
              <a:gd name="T8" fmla="*/ 222 w 3735"/>
              <a:gd name="T9" fmla="*/ 2854 h 3636"/>
              <a:gd name="T10" fmla="*/ 622 w 3735"/>
              <a:gd name="T11" fmla="*/ 3259 h 3636"/>
              <a:gd name="T12" fmla="*/ 1799 w 3735"/>
              <a:gd name="T13" fmla="*/ 3636 h 3636"/>
              <a:gd name="T14" fmla="*/ 2354 w 3735"/>
              <a:gd name="T15" fmla="*/ 2497 h 3636"/>
              <a:gd name="T16" fmla="*/ 1776 w 3735"/>
              <a:gd name="T17" fmla="*/ 2650 h 3636"/>
              <a:gd name="T18" fmla="*/ 2252 w 3735"/>
              <a:gd name="T19" fmla="*/ 2498 h 3636"/>
              <a:gd name="T20" fmla="*/ 3009 w 3735"/>
              <a:gd name="T21" fmla="*/ 993 h 3636"/>
              <a:gd name="T22" fmla="*/ 2109 w 3735"/>
              <a:gd name="T23" fmla="*/ 809 h 3636"/>
              <a:gd name="T24" fmla="*/ 2891 w 3735"/>
              <a:gd name="T25" fmla="*/ 815 h 3636"/>
              <a:gd name="T26" fmla="*/ 2299 w 3735"/>
              <a:gd name="T27" fmla="*/ 2405 h 3636"/>
              <a:gd name="T28" fmla="*/ 1981 w 3735"/>
              <a:gd name="T29" fmla="*/ 2240 h 3636"/>
              <a:gd name="T30" fmla="*/ 2114 w 3735"/>
              <a:gd name="T31" fmla="*/ 323 h 3636"/>
              <a:gd name="T32" fmla="*/ 1935 w 3735"/>
              <a:gd name="T33" fmla="*/ 748 h 3636"/>
              <a:gd name="T34" fmla="*/ 1332 w 3735"/>
              <a:gd name="T35" fmla="*/ 1195 h 3636"/>
              <a:gd name="T36" fmla="*/ 1770 w 3735"/>
              <a:gd name="T37" fmla="*/ 2081 h 3636"/>
              <a:gd name="T38" fmla="*/ 1470 w 3735"/>
              <a:gd name="T39" fmla="*/ 1623 h 3636"/>
              <a:gd name="T40" fmla="*/ 1504 w 3735"/>
              <a:gd name="T41" fmla="*/ 2174 h 3636"/>
              <a:gd name="T42" fmla="*/ 1540 w 3735"/>
              <a:gd name="T43" fmla="*/ 2140 h 3636"/>
              <a:gd name="T44" fmla="*/ 1484 w 3735"/>
              <a:gd name="T45" fmla="*/ 2531 h 3636"/>
              <a:gd name="T46" fmla="*/ 1212 w 3735"/>
              <a:gd name="T47" fmla="*/ 2011 h 3636"/>
              <a:gd name="T48" fmla="*/ 1721 w 3735"/>
              <a:gd name="T49" fmla="*/ 2168 h 3636"/>
              <a:gd name="T50" fmla="*/ 1524 w 3735"/>
              <a:gd name="T51" fmla="*/ 2366 h 3636"/>
              <a:gd name="T52" fmla="*/ 3138 w 3735"/>
              <a:gd name="T53" fmla="*/ 1043 h 3636"/>
              <a:gd name="T54" fmla="*/ 3611 w 3735"/>
              <a:gd name="T55" fmla="*/ 2398 h 3636"/>
              <a:gd name="T56" fmla="*/ 3174 w 3735"/>
              <a:gd name="T57" fmla="*/ 953 h 3636"/>
              <a:gd name="T58" fmla="*/ 2898 w 3735"/>
              <a:gd name="T59" fmla="*/ 667 h 3636"/>
              <a:gd name="T60" fmla="*/ 2403 w 3735"/>
              <a:gd name="T61" fmla="*/ 520 h 3636"/>
              <a:gd name="T62" fmla="*/ 1155 w 3735"/>
              <a:gd name="T63" fmla="*/ 282 h 3636"/>
              <a:gd name="T64" fmla="*/ 1060 w 3735"/>
              <a:gd name="T65" fmla="*/ 353 h 3636"/>
              <a:gd name="T66" fmla="*/ 1302 w 3735"/>
              <a:gd name="T67" fmla="*/ 1103 h 3636"/>
              <a:gd name="T68" fmla="*/ 1368 w 3735"/>
              <a:gd name="T69" fmla="*/ 1609 h 3636"/>
              <a:gd name="T70" fmla="*/ 1088 w 3735"/>
              <a:gd name="T71" fmla="*/ 1462 h 3636"/>
              <a:gd name="T72" fmla="*/ 995 w 3735"/>
              <a:gd name="T73" fmla="*/ 1462 h 3636"/>
              <a:gd name="T74" fmla="*/ 798 w 3735"/>
              <a:gd name="T75" fmla="*/ 1265 h 3636"/>
              <a:gd name="T76" fmla="*/ 547 w 3735"/>
              <a:gd name="T77" fmla="*/ 1320 h 3636"/>
              <a:gd name="T78" fmla="*/ 115 w 3735"/>
              <a:gd name="T79" fmla="*/ 1921 h 3636"/>
              <a:gd name="T80" fmla="*/ 626 w 3735"/>
              <a:gd name="T81" fmla="*/ 1694 h 3636"/>
              <a:gd name="T82" fmla="*/ 1145 w 3735"/>
              <a:gd name="T83" fmla="*/ 1945 h 3636"/>
              <a:gd name="T84" fmla="*/ 307 w 3735"/>
              <a:gd name="T85" fmla="*/ 2814 h 3636"/>
              <a:gd name="T86" fmla="*/ 189 w 3735"/>
              <a:gd name="T87" fmla="*/ 3092 h 3636"/>
              <a:gd name="T88" fmla="*/ 386 w 3735"/>
              <a:gd name="T89" fmla="*/ 3289 h 3636"/>
              <a:gd name="T90" fmla="*/ 675 w 3735"/>
              <a:gd name="T91" fmla="*/ 3092 h 3636"/>
              <a:gd name="T92" fmla="*/ 1680 w 3735"/>
              <a:gd name="T93" fmla="*/ 2652 h 3636"/>
              <a:gd name="T94" fmla="*/ 1799 w 3735"/>
              <a:gd name="T95" fmla="*/ 3544 h 3636"/>
              <a:gd name="T96" fmla="*/ 1996 w 3735"/>
              <a:gd name="T97" fmla="*/ 3347 h 3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735" h="3636">
                <a:moveTo>
                  <a:pt x="2354" y="2497"/>
                </a:moveTo>
                <a:cubicBezTo>
                  <a:pt x="3735" y="2490"/>
                  <a:pt x="3735" y="2490"/>
                  <a:pt x="3735" y="2490"/>
                </a:cubicBezTo>
                <a:cubicBezTo>
                  <a:pt x="3291" y="1020"/>
                  <a:pt x="3291" y="1020"/>
                  <a:pt x="3291" y="1020"/>
                </a:cubicBezTo>
                <a:cubicBezTo>
                  <a:pt x="3392" y="975"/>
                  <a:pt x="3463" y="873"/>
                  <a:pt x="3463" y="756"/>
                </a:cubicBezTo>
                <a:cubicBezTo>
                  <a:pt x="3463" y="596"/>
                  <a:pt x="3333" y="466"/>
                  <a:pt x="3174" y="466"/>
                </a:cubicBezTo>
                <a:cubicBezTo>
                  <a:pt x="3079" y="466"/>
                  <a:pt x="2995" y="512"/>
                  <a:pt x="2942" y="583"/>
                </a:cubicBezTo>
                <a:cubicBezTo>
                  <a:pt x="2280" y="0"/>
                  <a:pt x="2280" y="0"/>
                  <a:pt x="2280" y="0"/>
                </a:cubicBezTo>
                <a:cubicBezTo>
                  <a:pt x="923" y="227"/>
                  <a:pt x="923" y="227"/>
                  <a:pt x="923" y="227"/>
                </a:cubicBezTo>
                <a:cubicBezTo>
                  <a:pt x="1224" y="1161"/>
                  <a:pt x="1224" y="1161"/>
                  <a:pt x="1224" y="1161"/>
                </a:cubicBezTo>
                <a:cubicBezTo>
                  <a:pt x="1037" y="1299"/>
                  <a:pt x="1037" y="1299"/>
                  <a:pt x="1037" y="1299"/>
                </a:cubicBezTo>
                <a:cubicBezTo>
                  <a:pt x="985" y="1223"/>
                  <a:pt x="897" y="1173"/>
                  <a:pt x="798" y="1173"/>
                </a:cubicBezTo>
                <a:cubicBezTo>
                  <a:pt x="724" y="1173"/>
                  <a:pt x="656" y="1202"/>
                  <a:pt x="604" y="1248"/>
                </a:cubicBezTo>
                <a:cubicBezTo>
                  <a:pt x="228" y="902"/>
                  <a:pt x="228" y="902"/>
                  <a:pt x="228" y="902"/>
                </a:cubicBezTo>
                <a:cubicBezTo>
                  <a:pt x="0" y="2022"/>
                  <a:pt x="0" y="2022"/>
                  <a:pt x="0" y="2022"/>
                </a:cubicBezTo>
                <a:cubicBezTo>
                  <a:pt x="222" y="2854"/>
                  <a:pt x="222" y="2854"/>
                  <a:pt x="222" y="2854"/>
                </a:cubicBezTo>
                <a:cubicBezTo>
                  <a:pt x="146" y="2906"/>
                  <a:pt x="97" y="2993"/>
                  <a:pt x="97" y="3092"/>
                </a:cubicBezTo>
                <a:cubicBezTo>
                  <a:pt x="97" y="3251"/>
                  <a:pt x="226" y="3381"/>
                  <a:pt x="386" y="3381"/>
                </a:cubicBezTo>
                <a:cubicBezTo>
                  <a:pt x="483" y="3381"/>
                  <a:pt x="569" y="3333"/>
                  <a:pt x="622" y="3259"/>
                </a:cubicBezTo>
                <a:cubicBezTo>
                  <a:pt x="622" y="3260"/>
                  <a:pt x="622" y="3260"/>
                  <a:pt x="622" y="3260"/>
                </a:cubicBezTo>
                <a:cubicBezTo>
                  <a:pt x="1517" y="3408"/>
                  <a:pt x="1517" y="3408"/>
                  <a:pt x="1517" y="3408"/>
                </a:cubicBezTo>
                <a:cubicBezTo>
                  <a:pt x="1545" y="3538"/>
                  <a:pt x="1661" y="3636"/>
                  <a:pt x="1799" y="3636"/>
                </a:cubicBezTo>
                <a:cubicBezTo>
                  <a:pt x="1959" y="3636"/>
                  <a:pt x="2089" y="3507"/>
                  <a:pt x="2089" y="3347"/>
                </a:cubicBezTo>
                <a:cubicBezTo>
                  <a:pt x="2089" y="3268"/>
                  <a:pt x="2057" y="3197"/>
                  <a:pt x="2006" y="3145"/>
                </a:cubicBezTo>
                <a:lnTo>
                  <a:pt x="2354" y="2497"/>
                </a:lnTo>
                <a:close/>
                <a:moveTo>
                  <a:pt x="1931" y="3090"/>
                </a:moveTo>
                <a:cubicBezTo>
                  <a:pt x="1899" y="3074"/>
                  <a:pt x="1865" y="3063"/>
                  <a:pt x="1829" y="3059"/>
                </a:cubicBezTo>
                <a:cubicBezTo>
                  <a:pt x="1776" y="2650"/>
                  <a:pt x="1776" y="2650"/>
                  <a:pt x="1776" y="2650"/>
                </a:cubicBezTo>
                <a:cubicBezTo>
                  <a:pt x="1866" y="2634"/>
                  <a:pt x="1940" y="2576"/>
                  <a:pt x="1984" y="2498"/>
                </a:cubicBezTo>
                <a:cubicBezTo>
                  <a:pt x="1984" y="2499"/>
                  <a:pt x="1984" y="2499"/>
                  <a:pt x="1984" y="2499"/>
                </a:cubicBezTo>
                <a:cubicBezTo>
                  <a:pt x="2252" y="2498"/>
                  <a:pt x="2252" y="2498"/>
                  <a:pt x="2252" y="2498"/>
                </a:cubicBezTo>
                <a:lnTo>
                  <a:pt x="1931" y="3090"/>
                </a:lnTo>
                <a:close/>
                <a:moveTo>
                  <a:pt x="2891" y="815"/>
                </a:moveTo>
                <a:cubicBezTo>
                  <a:pt x="2906" y="888"/>
                  <a:pt x="2949" y="951"/>
                  <a:pt x="3009" y="993"/>
                </a:cubicBezTo>
                <a:cubicBezTo>
                  <a:pt x="1927" y="2163"/>
                  <a:pt x="1927" y="2163"/>
                  <a:pt x="1927" y="2163"/>
                </a:cubicBezTo>
                <a:cubicBezTo>
                  <a:pt x="1907" y="2142"/>
                  <a:pt x="1884" y="2125"/>
                  <a:pt x="1858" y="2111"/>
                </a:cubicBezTo>
                <a:cubicBezTo>
                  <a:pt x="2109" y="809"/>
                  <a:pt x="2109" y="809"/>
                  <a:pt x="2109" y="809"/>
                </a:cubicBezTo>
                <a:cubicBezTo>
                  <a:pt x="2111" y="809"/>
                  <a:pt x="2112" y="809"/>
                  <a:pt x="2114" y="809"/>
                </a:cubicBezTo>
                <a:cubicBezTo>
                  <a:pt x="2198" y="809"/>
                  <a:pt x="2275" y="773"/>
                  <a:pt x="2327" y="714"/>
                </a:cubicBezTo>
                <a:lnTo>
                  <a:pt x="2891" y="815"/>
                </a:lnTo>
                <a:close/>
                <a:moveTo>
                  <a:pt x="1981" y="2240"/>
                </a:moveTo>
                <a:cubicBezTo>
                  <a:pt x="2956" y="1185"/>
                  <a:pt x="2956" y="1185"/>
                  <a:pt x="2956" y="1185"/>
                </a:cubicBezTo>
                <a:cubicBezTo>
                  <a:pt x="2299" y="2405"/>
                  <a:pt x="2299" y="2405"/>
                  <a:pt x="2299" y="2405"/>
                </a:cubicBezTo>
                <a:cubicBezTo>
                  <a:pt x="2007" y="2407"/>
                  <a:pt x="2007" y="2407"/>
                  <a:pt x="2007" y="2407"/>
                </a:cubicBezTo>
                <a:cubicBezTo>
                  <a:pt x="2009" y="2393"/>
                  <a:pt x="2010" y="2380"/>
                  <a:pt x="2010" y="2366"/>
                </a:cubicBezTo>
                <a:cubicBezTo>
                  <a:pt x="2010" y="2321"/>
                  <a:pt x="2000" y="2278"/>
                  <a:pt x="1981" y="2240"/>
                </a:cubicBezTo>
                <a:close/>
                <a:moveTo>
                  <a:pt x="2114" y="717"/>
                </a:moveTo>
                <a:cubicBezTo>
                  <a:pt x="2005" y="717"/>
                  <a:pt x="1917" y="629"/>
                  <a:pt x="1917" y="520"/>
                </a:cubicBezTo>
                <a:cubicBezTo>
                  <a:pt x="1917" y="411"/>
                  <a:pt x="2005" y="323"/>
                  <a:pt x="2114" y="323"/>
                </a:cubicBezTo>
                <a:cubicBezTo>
                  <a:pt x="2222" y="323"/>
                  <a:pt x="2311" y="411"/>
                  <a:pt x="2311" y="520"/>
                </a:cubicBezTo>
                <a:cubicBezTo>
                  <a:pt x="2311" y="629"/>
                  <a:pt x="2222" y="717"/>
                  <a:pt x="2114" y="717"/>
                </a:cubicBezTo>
                <a:close/>
                <a:moveTo>
                  <a:pt x="1935" y="748"/>
                </a:moveTo>
                <a:cubicBezTo>
                  <a:pt x="1937" y="749"/>
                  <a:pt x="1938" y="750"/>
                  <a:pt x="1939" y="751"/>
                </a:cubicBezTo>
                <a:cubicBezTo>
                  <a:pt x="1434" y="1511"/>
                  <a:pt x="1434" y="1511"/>
                  <a:pt x="1434" y="1511"/>
                </a:cubicBezTo>
                <a:cubicBezTo>
                  <a:pt x="1332" y="1195"/>
                  <a:pt x="1332" y="1195"/>
                  <a:pt x="1332" y="1195"/>
                </a:cubicBezTo>
                <a:lnTo>
                  <a:pt x="1935" y="748"/>
                </a:lnTo>
                <a:close/>
                <a:moveTo>
                  <a:pt x="2017" y="801"/>
                </a:moveTo>
                <a:cubicBezTo>
                  <a:pt x="1770" y="2081"/>
                  <a:pt x="1770" y="2081"/>
                  <a:pt x="1770" y="2081"/>
                </a:cubicBezTo>
                <a:cubicBezTo>
                  <a:pt x="1754" y="2078"/>
                  <a:pt x="1738" y="2076"/>
                  <a:pt x="1721" y="2076"/>
                </a:cubicBezTo>
                <a:cubicBezTo>
                  <a:pt x="1686" y="2076"/>
                  <a:pt x="1653" y="2083"/>
                  <a:pt x="1622" y="2094"/>
                </a:cubicBezTo>
                <a:cubicBezTo>
                  <a:pt x="1470" y="1623"/>
                  <a:pt x="1470" y="1623"/>
                  <a:pt x="1470" y="1623"/>
                </a:cubicBezTo>
                <a:lnTo>
                  <a:pt x="2017" y="801"/>
                </a:lnTo>
                <a:close/>
                <a:moveTo>
                  <a:pt x="1540" y="2140"/>
                </a:moveTo>
                <a:cubicBezTo>
                  <a:pt x="1527" y="2151"/>
                  <a:pt x="1515" y="2162"/>
                  <a:pt x="1504" y="2174"/>
                </a:cubicBezTo>
                <a:cubicBezTo>
                  <a:pt x="1264" y="1933"/>
                  <a:pt x="1264" y="1933"/>
                  <a:pt x="1264" y="1933"/>
                </a:cubicBezTo>
                <a:cubicBezTo>
                  <a:pt x="1404" y="1721"/>
                  <a:pt x="1404" y="1721"/>
                  <a:pt x="1404" y="1721"/>
                </a:cubicBezTo>
                <a:lnTo>
                  <a:pt x="1540" y="2140"/>
                </a:lnTo>
                <a:close/>
                <a:moveTo>
                  <a:pt x="1454" y="2254"/>
                </a:moveTo>
                <a:cubicBezTo>
                  <a:pt x="1440" y="2289"/>
                  <a:pt x="1432" y="2326"/>
                  <a:pt x="1432" y="2366"/>
                </a:cubicBezTo>
                <a:cubicBezTo>
                  <a:pt x="1432" y="2427"/>
                  <a:pt x="1451" y="2484"/>
                  <a:pt x="1484" y="2531"/>
                </a:cubicBezTo>
                <a:cubicBezTo>
                  <a:pt x="651" y="2976"/>
                  <a:pt x="651" y="2976"/>
                  <a:pt x="651" y="2976"/>
                </a:cubicBezTo>
                <a:cubicBezTo>
                  <a:pt x="641" y="2953"/>
                  <a:pt x="628" y="2932"/>
                  <a:pt x="612" y="2912"/>
                </a:cubicBezTo>
                <a:cubicBezTo>
                  <a:pt x="1212" y="2011"/>
                  <a:pt x="1212" y="2011"/>
                  <a:pt x="1212" y="2011"/>
                </a:cubicBezTo>
                <a:lnTo>
                  <a:pt x="1454" y="2254"/>
                </a:lnTo>
                <a:close/>
                <a:moveTo>
                  <a:pt x="1524" y="2366"/>
                </a:moveTo>
                <a:cubicBezTo>
                  <a:pt x="1524" y="2257"/>
                  <a:pt x="1612" y="2168"/>
                  <a:pt x="1721" y="2168"/>
                </a:cubicBezTo>
                <a:cubicBezTo>
                  <a:pt x="1830" y="2168"/>
                  <a:pt x="1918" y="2257"/>
                  <a:pt x="1918" y="2366"/>
                </a:cubicBezTo>
                <a:cubicBezTo>
                  <a:pt x="1918" y="2474"/>
                  <a:pt x="1830" y="2563"/>
                  <a:pt x="1721" y="2563"/>
                </a:cubicBezTo>
                <a:cubicBezTo>
                  <a:pt x="1612" y="2563"/>
                  <a:pt x="1524" y="2474"/>
                  <a:pt x="1524" y="2366"/>
                </a:cubicBezTo>
                <a:close/>
                <a:moveTo>
                  <a:pt x="3611" y="2398"/>
                </a:moveTo>
                <a:cubicBezTo>
                  <a:pt x="2404" y="2405"/>
                  <a:pt x="2404" y="2405"/>
                  <a:pt x="2404" y="2405"/>
                </a:cubicBezTo>
                <a:cubicBezTo>
                  <a:pt x="3138" y="1043"/>
                  <a:pt x="3138" y="1043"/>
                  <a:pt x="3138" y="1043"/>
                </a:cubicBezTo>
                <a:cubicBezTo>
                  <a:pt x="3150" y="1044"/>
                  <a:pt x="3162" y="1045"/>
                  <a:pt x="3174" y="1045"/>
                </a:cubicBezTo>
                <a:cubicBezTo>
                  <a:pt x="3183" y="1045"/>
                  <a:pt x="3192" y="1044"/>
                  <a:pt x="3202" y="1044"/>
                </a:cubicBezTo>
                <a:lnTo>
                  <a:pt x="3611" y="2398"/>
                </a:lnTo>
                <a:close/>
                <a:moveTo>
                  <a:pt x="3174" y="559"/>
                </a:moveTo>
                <a:cubicBezTo>
                  <a:pt x="3282" y="559"/>
                  <a:pt x="3371" y="647"/>
                  <a:pt x="3371" y="756"/>
                </a:cubicBezTo>
                <a:cubicBezTo>
                  <a:pt x="3371" y="864"/>
                  <a:pt x="3282" y="953"/>
                  <a:pt x="3174" y="953"/>
                </a:cubicBezTo>
                <a:cubicBezTo>
                  <a:pt x="3065" y="953"/>
                  <a:pt x="2977" y="864"/>
                  <a:pt x="2977" y="756"/>
                </a:cubicBezTo>
                <a:cubicBezTo>
                  <a:pt x="2977" y="647"/>
                  <a:pt x="3065" y="559"/>
                  <a:pt x="3174" y="559"/>
                </a:cubicBezTo>
                <a:close/>
                <a:moveTo>
                  <a:pt x="2898" y="667"/>
                </a:moveTo>
                <a:cubicBezTo>
                  <a:pt x="2893" y="684"/>
                  <a:pt x="2889" y="702"/>
                  <a:pt x="2887" y="721"/>
                </a:cubicBezTo>
                <a:cubicBezTo>
                  <a:pt x="2381" y="630"/>
                  <a:pt x="2381" y="630"/>
                  <a:pt x="2381" y="630"/>
                </a:cubicBezTo>
                <a:cubicBezTo>
                  <a:pt x="2395" y="596"/>
                  <a:pt x="2403" y="559"/>
                  <a:pt x="2403" y="520"/>
                </a:cubicBezTo>
                <a:cubicBezTo>
                  <a:pt x="2403" y="361"/>
                  <a:pt x="2273" y="231"/>
                  <a:pt x="2114" y="231"/>
                </a:cubicBezTo>
                <a:cubicBezTo>
                  <a:pt x="1976" y="231"/>
                  <a:pt x="1861" y="327"/>
                  <a:pt x="1832" y="456"/>
                </a:cubicBezTo>
                <a:cubicBezTo>
                  <a:pt x="1155" y="282"/>
                  <a:pt x="1155" y="282"/>
                  <a:pt x="1155" y="282"/>
                </a:cubicBezTo>
                <a:cubicBezTo>
                  <a:pt x="2252" y="98"/>
                  <a:pt x="2252" y="98"/>
                  <a:pt x="2252" y="98"/>
                </a:cubicBezTo>
                <a:lnTo>
                  <a:pt x="2898" y="667"/>
                </a:lnTo>
                <a:close/>
                <a:moveTo>
                  <a:pt x="1060" y="353"/>
                </a:moveTo>
                <a:cubicBezTo>
                  <a:pt x="1826" y="550"/>
                  <a:pt x="1826" y="550"/>
                  <a:pt x="1826" y="550"/>
                </a:cubicBezTo>
                <a:cubicBezTo>
                  <a:pt x="1831" y="598"/>
                  <a:pt x="1847" y="642"/>
                  <a:pt x="1872" y="680"/>
                </a:cubicBezTo>
                <a:cubicBezTo>
                  <a:pt x="1302" y="1103"/>
                  <a:pt x="1302" y="1103"/>
                  <a:pt x="1302" y="1103"/>
                </a:cubicBezTo>
                <a:lnTo>
                  <a:pt x="1060" y="353"/>
                </a:lnTo>
                <a:close/>
                <a:moveTo>
                  <a:pt x="1254" y="1254"/>
                </a:moveTo>
                <a:cubicBezTo>
                  <a:pt x="1368" y="1609"/>
                  <a:pt x="1368" y="1609"/>
                  <a:pt x="1368" y="1609"/>
                </a:cubicBezTo>
                <a:cubicBezTo>
                  <a:pt x="1197" y="1866"/>
                  <a:pt x="1197" y="1866"/>
                  <a:pt x="1197" y="1866"/>
                </a:cubicBezTo>
                <a:cubicBezTo>
                  <a:pt x="1001" y="1669"/>
                  <a:pt x="1001" y="1669"/>
                  <a:pt x="1001" y="1669"/>
                </a:cubicBezTo>
                <a:cubicBezTo>
                  <a:pt x="1054" y="1616"/>
                  <a:pt x="1088" y="1543"/>
                  <a:pt x="1088" y="1462"/>
                </a:cubicBezTo>
                <a:cubicBezTo>
                  <a:pt x="1088" y="1436"/>
                  <a:pt x="1084" y="1410"/>
                  <a:pt x="1077" y="1385"/>
                </a:cubicBezTo>
                <a:lnTo>
                  <a:pt x="1254" y="1254"/>
                </a:lnTo>
                <a:close/>
                <a:moveTo>
                  <a:pt x="995" y="1462"/>
                </a:moveTo>
                <a:cubicBezTo>
                  <a:pt x="995" y="1571"/>
                  <a:pt x="907" y="1659"/>
                  <a:pt x="798" y="1659"/>
                </a:cubicBezTo>
                <a:cubicBezTo>
                  <a:pt x="690" y="1659"/>
                  <a:pt x="601" y="1571"/>
                  <a:pt x="601" y="1462"/>
                </a:cubicBezTo>
                <a:cubicBezTo>
                  <a:pt x="601" y="1354"/>
                  <a:pt x="690" y="1265"/>
                  <a:pt x="798" y="1265"/>
                </a:cubicBezTo>
                <a:cubicBezTo>
                  <a:pt x="907" y="1265"/>
                  <a:pt x="995" y="1354"/>
                  <a:pt x="995" y="1462"/>
                </a:cubicBezTo>
                <a:close/>
                <a:moveTo>
                  <a:pt x="286" y="1081"/>
                </a:moveTo>
                <a:cubicBezTo>
                  <a:pt x="547" y="1320"/>
                  <a:pt x="547" y="1320"/>
                  <a:pt x="547" y="1320"/>
                </a:cubicBezTo>
                <a:cubicBezTo>
                  <a:pt x="523" y="1362"/>
                  <a:pt x="509" y="1411"/>
                  <a:pt x="509" y="1462"/>
                </a:cubicBezTo>
                <a:cubicBezTo>
                  <a:pt x="509" y="1524"/>
                  <a:pt x="528" y="1580"/>
                  <a:pt x="561" y="1627"/>
                </a:cubicBezTo>
                <a:cubicBezTo>
                  <a:pt x="115" y="1921"/>
                  <a:pt x="115" y="1921"/>
                  <a:pt x="115" y="1921"/>
                </a:cubicBezTo>
                <a:lnTo>
                  <a:pt x="286" y="1081"/>
                </a:lnTo>
                <a:close/>
                <a:moveTo>
                  <a:pt x="101" y="2041"/>
                </a:moveTo>
                <a:cubicBezTo>
                  <a:pt x="626" y="1694"/>
                  <a:pt x="626" y="1694"/>
                  <a:pt x="626" y="1694"/>
                </a:cubicBezTo>
                <a:cubicBezTo>
                  <a:pt x="674" y="1730"/>
                  <a:pt x="734" y="1752"/>
                  <a:pt x="798" y="1752"/>
                </a:cubicBezTo>
                <a:cubicBezTo>
                  <a:pt x="843" y="1752"/>
                  <a:pt x="886" y="1741"/>
                  <a:pt x="924" y="1723"/>
                </a:cubicBezTo>
                <a:cubicBezTo>
                  <a:pt x="1145" y="1945"/>
                  <a:pt x="1145" y="1945"/>
                  <a:pt x="1145" y="1945"/>
                </a:cubicBezTo>
                <a:cubicBezTo>
                  <a:pt x="543" y="2849"/>
                  <a:pt x="543" y="2849"/>
                  <a:pt x="543" y="2849"/>
                </a:cubicBezTo>
                <a:cubicBezTo>
                  <a:pt x="498" y="2820"/>
                  <a:pt x="444" y="2803"/>
                  <a:pt x="386" y="2803"/>
                </a:cubicBezTo>
                <a:cubicBezTo>
                  <a:pt x="359" y="2803"/>
                  <a:pt x="332" y="2807"/>
                  <a:pt x="307" y="2814"/>
                </a:cubicBezTo>
                <a:lnTo>
                  <a:pt x="101" y="2041"/>
                </a:lnTo>
                <a:close/>
                <a:moveTo>
                  <a:pt x="386" y="3289"/>
                </a:moveTo>
                <a:cubicBezTo>
                  <a:pt x="277" y="3289"/>
                  <a:pt x="189" y="3201"/>
                  <a:pt x="189" y="3092"/>
                </a:cubicBezTo>
                <a:cubicBezTo>
                  <a:pt x="189" y="2983"/>
                  <a:pt x="277" y="2895"/>
                  <a:pt x="386" y="2895"/>
                </a:cubicBezTo>
                <a:cubicBezTo>
                  <a:pt x="495" y="2895"/>
                  <a:pt x="583" y="2983"/>
                  <a:pt x="583" y="3092"/>
                </a:cubicBezTo>
                <a:cubicBezTo>
                  <a:pt x="583" y="3201"/>
                  <a:pt x="495" y="3289"/>
                  <a:pt x="386" y="3289"/>
                </a:cubicBezTo>
                <a:close/>
                <a:moveTo>
                  <a:pt x="1512" y="3313"/>
                </a:moveTo>
                <a:cubicBezTo>
                  <a:pt x="663" y="3173"/>
                  <a:pt x="663" y="3173"/>
                  <a:pt x="663" y="3173"/>
                </a:cubicBezTo>
                <a:cubicBezTo>
                  <a:pt x="671" y="3147"/>
                  <a:pt x="675" y="3120"/>
                  <a:pt x="675" y="3092"/>
                </a:cubicBezTo>
                <a:cubicBezTo>
                  <a:pt x="675" y="3084"/>
                  <a:pt x="675" y="3076"/>
                  <a:pt x="674" y="3068"/>
                </a:cubicBezTo>
                <a:cubicBezTo>
                  <a:pt x="1551" y="2599"/>
                  <a:pt x="1551" y="2599"/>
                  <a:pt x="1551" y="2599"/>
                </a:cubicBezTo>
                <a:cubicBezTo>
                  <a:pt x="1589" y="2627"/>
                  <a:pt x="1633" y="2645"/>
                  <a:pt x="1680" y="2652"/>
                </a:cubicBezTo>
                <a:cubicBezTo>
                  <a:pt x="1736" y="3065"/>
                  <a:pt x="1736" y="3065"/>
                  <a:pt x="1736" y="3065"/>
                </a:cubicBezTo>
                <a:cubicBezTo>
                  <a:pt x="1618" y="3092"/>
                  <a:pt x="1527" y="3191"/>
                  <a:pt x="1512" y="3313"/>
                </a:cubicBezTo>
                <a:close/>
                <a:moveTo>
                  <a:pt x="1799" y="3544"/>
                </a:moveTo>
                <a:cubicBezTo>
                  <a:pt x="1691" y="3544"/>
                  <a:pt x="1602" y="3456"/>
                  <a:pt x="1602" y="3347"/>
                </a:cubicBezTo>
                <a:cubicBezTo>
                  <a:pt x="1602" y="3238"/>
                  <a:pt x="1691" y="3150"/>
                  <a:pt x="1799" y="3150"/>
                </a:cubicBezTo>
                <a:cubicBezTo>
                  <a:pt x="1908" y="3150"/>
                  <a:pt x="1996" y="3238"/>
                  <a:pt x="1996" y="3347"/>
                </a:cubicBezTo>
                <a:cubicBezTo>
                  <a:pt x="1996" y="3456"/>
                  <a:pt x="1908" y="3544"/>
                  <a:pt x="1799" y="3544"/>
                </a:cubicBezTo>
                <a:close/>
              </a:path>
            </a:pathLst>
          </a:custGeom>
          <a:solidFill>
            <a:schemeClr val="bg1">
              <a:lumMod val="75000"/>
            </a:schemeClr>
          </a:solidFill>
          <a:ln>
            <a:noFill/>
          </a:ln>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4" name="Freeform 9"/>
          <p:cNvSpPr>
            <a:spLocks noEditPoints="1"/>
          </p:cNvSpPr>
          <p:nvPr/>
        </p:nvSpPr>
        <p:spPr bwMode="auto">
          <a:xfrm>
            <a:off x="4665657" y="1366457"/>
            <a:ext cx="449931" cy="518984"/>
          </a:xfrm>
          <a:custGeom>
            <a:avLst/>
            <a:gdLst>
              <a:gd name="T0" fmla="*/ 7612 w 7643"/>
              <a:gd name="T1" fmla="*/ 2230 h 8816"/>
              <a:gd name="T2" fmla="*/ 3848 w 7643"/>
              <a:gd name="T3" fmla="*/ 0 h 8816"/>
              <a:gd name="T4" fmla="*/ 0 w 7643"/>
              <a:gd name="T5" fmla="*/ 2204 h 8816"/>
              <a:gd name="T6" fmla="*/ 0 w 7643"/>
              <a:gd name="T7" fmla="*/ 6615 h 8816"/>
              <a:gd name="T8" fmla="*/ 3867 w 7643"/>
              <a:gd name="T9" fmla="*/ 8816 h 8816"/>
              <a:gd name="T10" fmla="*/ 7643 w 7643"/>
              <a:gd name="T11" fmla="*/ 6612 h 8816"/>
              <a:gd name="T12" fmla="*/ 7612 w 7643"/>
              <a:gd name="T13" fmla="*/ 2230 h 8816"/>
              <a:gd name="T14" fmla="*/ 7288 w 7643"/>
              <a:gd name="T15" fmla="*/ 2291 h 8816"/>
              <a:gd name="T16" fmla="*/ 3877 w 7643"/>
              <a:gd name="T17" fmla="*/ 4283 h 8816"/>
              <a:gd name="T18" fmla="*/ 357 w 7643"/>
              <a:gd name="T19" fmla="*/ 2251 h 8816"/>
              <a:gd name="T20" fmla="*/ 3848 w 7643"/>
              <a:gd name="T21" fmla="*/ 253 h 8816"/>
              <a:gd name="T22" fmla="*/ 7288 w 7643"/>
              <a:gd name="T23" fmla="*/ 2291 h 8816"/>
              <a:gd name="T24" fmla="*/ 217 w 7643"/>
              <a:gd name="T25" fmla="*/ 2424 h 8816"/>
              <a:gd name="T26" fmla="*/ 3763 w 7643"/>
              <a:gd name="T27" fmla="*/ 4472 h 8816"/>
              <a:gd name="T28" fmla="*/ 3763 w 7643"/>
              <a:gd name="T29" fmla="*/ 8509 h 8816"/>
              <a:gd name="T30" fmla="*/ 217 w 7643"/>
              <a:gd name="T31" fmla="*/ 6487 h 8816"/>
              <a:gd name="T32" fmla="*/ 217 w 7643"/>
              <a:gd name="T33" fmla="*/ 2424 h 8816"/>
              <a:gd name="T34" fmla="*/ 3981 w 7643"/>
              <a:gd name="T35" fmla="*/ 8497 h 8816"/>
              <a:gd name="T36" fmla="*/ 3981 w 7643"/>
              <a:gd name="T37" fmla="*/ 4472 h 8816"/>
              <a:gd name="T38" fmla="*/ 7392 w 7643"/>
              <a:gd name="T39" fmla="*/ 2480 h 8816"/>
              <a:gd name="T40" fmla="*/ 7421 w 7643"/>
              <a:gd name="T41" fmla="*/ 6487 h 8816"/>
              <a:gd name="T42" fmla="*/ 3981 w 7643"/>
              <a:gd name="T43" fmla="*/ 8497 h 8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43" h="8816">
                <a:moveTo>
                  <a:pt x="7612" y="2230"/>
                </a:moveTo>
                <a:lnTo>
                  <a:pt x="3848" y="0"/>
                </a:lnTo>
                <a:lnTo>
                  <a:pt x="0" y="2204"/>
                </a:lnTo>
                <a:lnTo>
                  <a:pt x="0" y="6615"/>
                </a:lnTo>
                <a:lnTo>
                  <a:pt x="3867" y="8816"/>
                </a:lnTo>
                <a:lnTo>
                  <a:pt x="7643" y="6612"/>
                </a:lnTo>
                <a:lnTo>
                  <a:pt x="7612" y="2230"/>
                </a:lnTo>
                <a:close/>
                <a:moveTo>
                  <a:pt x="7288" y="2291"/>
                </a:moveTo>
                <a:lnTo>
                  <a:pt x="3877" y="4283"/>
                </a:lnTo>
                <a:lnTo>
                  <a:pt x="357" y="2251"/>
                </a:lnTo>
                <a:lnTo>
                  <a:pt x="3848" y="253"/>
                </a:lnTo>
                <a:lnTo>
                  <a:pt x="7288" y="2291"/>
                </a:lnTo>
                <a:close/>
                <a:moveTo>
                  <a:pt x="217" y="2424"/>
                </a:moveTo>
                <a:lnTo>
                  <a:pt x="3763" y="4472"/>
                </a:lnTo>
                <a:lnTo>
                  <a:pt x="3763" y="8509"/>
                </a:lnTo>
                <a:lnTo>
                  <a:pt x="217" y="6487"/>
                </a:lnTo>
                <a:lnTo>
                  <a:pt x="217" y="2424"/>
                </a:lnTo>
                <a:close/>
                <a:moveTo>
                  <a:pt x="3981" y="8497"/>
                </a:moveTo>
                <a:lnTo>
                  <a:pt x="3981" y="4472"/>
                </a:lnTo>
                <a:lnTo>
                  <a:pt x="7392" y="2480"/>
                </a:lnTo>
                <a:lnTo>
                  <a:pt x="7421" y="6487"/>
                </a:lnTo>
                <a:lnTo>
                  <a:pt x="3981" y="8497"/>
                </a:lnTo>
                <a:close/>
              </a:path>
            </a:pathLst>
          </a:custGeom>
          <a:solidFill>
            <a:schemeClr val="bg1">
              <a:lumMod val="75000"/>
            </a:schemeClr>
          </a:solidFill>
          <a:ln>
            <a:noFill/>
          </a:ln>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15" name="Freeform 10"/>
          <p:cNvSpPr>
            <a:spLocks noEditPoints="1"/>
          </p:cNvSpPr>
          <p:nvPr/>
        </p:nvSpPr>
        <p:spPr bwMode="auto">
          <a:xfrm>
            <a:off x="4665656" y="4252775"/>
            <a:ext cx="446458" cy="407193"/>
          </a:xfrm>
          <a:custGeom>
            <a:avLst/>
            <a:gdLst>
              <a:gd name="T0" fmla="*/ 0 w 3208"/>
              <a:gd name="T1" fmla="*/ 618 h 2928"/>
              <a:gd name="T2" fmla="*/ 3208 w 3208"/>
              <a:gd name="T3" fmla="*/ 2928 h 2928"/>
              <a:gd name="T4" fmla="*/ 3208 w 3208"/>
              <a:gd name="T5" fmla="*/ 0 h 2928"/>
              <a:gd name="T6" fmla="*/ 92 w 3208"/>
              <a:gd name="T7" fmla="*/ 92 h 2928"/>
              <a:gd name="T8" fmla="*/ 3116 w 3208"/>
              <a:gd name="T9" fmla="*/ 528 h 2928"/>
              <a:gd name="T10" fmla="*/ 92 w 3208"/>
              <a:gd name="T11" fmla="*/ 92 h 2928"/>
              <a:gd name="T12" fmla="*/ 92 w 3208"/>
              <a:gd name="T13" fmla="*/ 2836 h 2928"/>
              <a:gd name="T14" fmla="*/ 3116 w 3208"/>
              <a:gd name="T15" fmla="*/ 620 h 2928"/>
              <a:gd name="T16" fmla="*/ 3012 w 3208"/>
              <a:gd name="T17" fmla="*/ 245 h 2928"/>
              <a:gd name="T18" fmla="*/ 3012 w 3208"/>
              <a:gd name="T19" fmla="*/ 403 h 2928"/>
              <a:gd name="T20" fmla="*/ 2868 w 3208"/>
              <a:gd name="T21" fmla="*/ 389 h 2928"/>
              <a:gd name="T22" fmla="*/ 2724 w 3208"/>
              <a:gd name="T23" fmla="*/ 403 h 2928"/>
              <a:gd name="T24" fmla="*/ 2724 w 3208"/>
              <a:gd name="T25" fmla="*/ 245 h 2928"/>
              <a:gd name="T26" fmla="*/ 2868 w 3208"/>
              <a:gd name="T27" fmla="*/ 259 h 2928"/>
              <a:gd name="T28" fmla="*/ 3012 w 3208"/>
              <a:gd name="T29" fmla="*/ 245 h 2928"/>
              <a:gd name="T30" fmla="*/ 2284 w 3208"/>
              <a:gd name="T31" fmla="*/ 368 h 2928"/>
              <a:gd name="T32" fmla="*/ 2032 w 3208"/>
              <a:gd name="T33" fmla="*/ 460 h 2928"/>
              <a:gd name="T34" fmla="*/ 2352 w 3208"/>
              <a:gd name="T35" fmla="*/ 460 h 2928"/>
              <a:gd name="T36" fmla="*/ 2652 w 3208"/>
              <a:gd name="T37" fmla="*/ 184 h 2928"/>
              <a:gd name="T38" fmla="*/ 2352 w 3208"/>
              <a:gd name="T39" fmla="*/ 460 h 2928"/>
              <a:gd name="T40" fmla="*/ 2560 w 3208"/>
              <a:gd name="T41" fmla="*/ 276 h 2928"/>
              <a:gd name="T42" fmla="*/ 2444 w 3208"/>
              <a:gd name="T43" fmla="*/ 368 h 2928"/>
              <a:gd name="T44" fmla="*/ 1575 w 3208"/>
              <a:gd name="T45" fmla="*/ 2572 h 2928"/>
              <a:gd name="T46" fmla="*/ 2216 w 3208"/>
              <a:gd name="T47" fmla="*/ 1497 h 2928"/>
              <a:gd name="T48" fmla="*/ 1568 w 3208"/>
              <a:gd name="T49" fmla="*/ 1802 h 2928"/>
              <a:gd name="T50" fmla="*/ 1520 w 3208"/>
              <a:gd name="T51" fmla="*/ 1107 h 2928"/>
              <a:gd name="T52" fmla="*/ 1575 w 3208"/>
              <a:gd name="T53" fmla="*/ 2572 h 2928"/>
              <a:gd name="T54" fmla="*/ 1476 w 3208"/>
              <a:gd name="T55" fmla="*/ 1959 h 2928"/>
              <a:gd name="T56" fmla="*/ 2212 w 3208"/>
              <a:gd name="T57" fmla="*/ 1839 h 2928"/>
              <a:gd name="T58" fmla="*/ 926 w 3208"/>
              <a:gd name="T59" fmla="*/ 1839 h 2928"/>
              <a:gd name="T60" fmla="*/ 2420 w 3208"/>
              <a:gd name="T61" fmla="*/ 1177 h 2928"/>
              <a:gd name="T62" fmla="*/ 1706 w 3208"/>
              <a:gd name="T63" fmla="*/ 776 h 2928"/>
              <a:gd name="T64" fmla="*/ 1660 w 3208"/>
              <a:gd name="T65" fmla="*/ 1647 h 2928"/>
              <a:gd name="T66" fmla="*/ 2420 w 3208"/>
              <a:gd name="T67" fmla="*/ 1177 h 2928"/>
              <a:gd name="T68" fmla="*/ 1752 w 3208"/>
              <a:gd name="T69" fmla="*/ 876 h 2928"/>
              <a:gd name="T70" fmla="*/ 2315 w 3208"/>
              <a:gd name="T71" fmla="*/ 1184 h 2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08" h="2928">
                <a:moveTo>
                  <a:pt x="0" y="0"/>
                </a:moveTo>
                <a:cubicBezTo>
                  <a:pt x="0" y="618"/>
                  <a:pt x="0" y="618"/>
                  <a:pt x="0" y="618"/>
                </a:cubicBezTo>
                <a:cubicBezTo>
                  <a:pt x="0" y="2928"/>
                  <a:pt x="0" y="2928"/>
                  <a:pt x="0" y="2928"/>
                </a:cubicBezTo>
                <a:cubicBezTo>
                  <a:pt x="3208" y="2928"/>
                  <a:pt x="3208" y="2928"/>
                  <a:pt x="3208" y="2928"/>
                </a:cubicBezTo>
                <a:cubicBezTo>
                  <a:pt x="3208" y="618"/>
                  <a:pt x="3208" y="618"/>
                  <a:pt x="3208" y="618"/>
                </a:cubicBezTo>
                <a:cubicBezTo>
                  <a:pt x="3208" y="0"/>
                  <a:pt x="3208" y="0"/>
                  <a:pt x="3208" y="0"/>
                </a:cubicBezTo>
                <a:lnTo>
                  <a:pt x="0" y="0"/>
                </a:lnTo>
                <a:close/>
                <a:moveTo>
                  <a:pt x="92" y="92"/>
                </a:moveTo>
                <a:cubicBezTo>
                  <a:pt x="3116" y="92"/>
                  <a:pt x="3116" y="92"/>
                  <a:pt x="3116" y="92"/>
                </a:cubicBezTo>
                <a:cubicBezTo>
                  <a:pt x="3116" y="528"/>
                  <a:pt x="3116" y="528"/>
                  <a:pt x="3116" y="528"/>
                </a:cubicBezTo>
                <a:cubicBezTo>
                  <a:pt x="92" y="528"/>
                  <a:pt x="92" y="528"/>
                  <a:pt x="92" y="528"/>
                </a:cubicBezTo>
                <a:lnTo>
                  <a:pt x="92" y="92"/>
                </a:lnTo>
                <a:close/>
                <a:moveTo>
                  <a:pt x="3116" y="2836"/>
                </a:moveTo>
                <a:cubicBezTo>
                  <a:pt x="92" y="2836"/>
                  <a:pt x="92" y="2836"/>
                  <a:pt x="92" y="2836"/>
                </a:cubicBezTo>
                <a:cubicBezTo>
                  <a:pt x="92" y="620"/>
                  <a:pt x="92" y="620"/>
                  <a:pt x="92" y="620"/>
                </a:cubicBezTo>
                <a:cubicBezTo>
                  <a:pt x="3116" y="620"/>
                  <a:pt x="3116" y="620"/>
                  <a:pt x="3116" y="620"/>
                </a:cubicBezTo>
                <a:lnTo>
                  <a:pt x="3116" y="2836"/>
                </a:lnTo>
                <a:close/>
                <a:moveTo>
                  <a:pt x="3012" y="245"/>
                </a:moveTo>
                <a:cubicBezTo>
                  <a:pt x="2933" y="324"/>
                  <a:pt x="2933" y="324"/>
                  <a:pt x="2933" y="324"/>
                </a:cubicBezTo>
                <a:cubicBezTo>
                  <a:pt x="3012" y="403"/>
                  <a:pt x="3012" y="403"/>
                  <a:pt x="3012" y="403"/>
                </a:cubicBezTo>
                <a:cubicBezTo>
                  <a:pt x="2947" y="468"/>
                  <a:pt x="2947" y="468"/>
                  <a:pt x="2947" y="468"/>
                </a:cubicBezTo>
                <a:cubicBezTo>
                  <a:pt x="2868" y="389"/>
                  <a:pt x="2868" y="389"/>
                  <a:pt x="2868" y="389"/>
                </a:cubicBezTo>
                <a:cubicBezTo>
                  <a:pt x="2789" y="468"/>
                  <a:pt x="2789" y="468"/>
                  <a:pt x="2789" y="468"/>
                </a:cubicBezTo>
                <a:cubicBezTo>
                  <a:pt x="2724" y="403"/>
                  <a:pt x="2724" y="403"/>
                  <a:pt x="2724" y="403"/>
                </a:cubicBezTo>
                <a:cubicBezTo>
                  <a:pt x="2803" y="324"/>
                  <a:pt x="2803" y="324"/>
                  <a:pt x="2803" y="324"/>
                </a:cubicBezTo>
                <a:cubicBezTo>
                  <a:pt x="2724" y="245"/>
                  <a:pt x="2724" y="245"/>
                  <a:pt x="2724" y="245"/>
                </a:cubicBezTo>
                <a:cubicBezTo>
                  <a:pt x="2789" y="180"/>
                  <a:pt x="2789" y="180"/>
                  <a:pt x="2789" y="180"/>
                </a:cubicBezTo>
                <a:cubicBezTo>
                  <a:pt x="2868" y="259"/>
                  <a:pt x="2868" y="259"/>
                  <a:pt x="2868" y="259"/>
                </a:cubicBezTo>
                <a:cubicBezTo>
                  <a:pt x="2947" y="180"/>
                  <a:pt x="2947" y="180"/>
                  <a:pt x="2947" y="180"/>
                </a:cubicBezTo>
                <a:lnTo>
                  <a:pt x="3012" y="245"/>
                </a:lnTo>
                <a:close/>
                <a:moveTo>
                  <a:pt x="2032" y="368"/>
                </a:moveTo>
                <a:cubicBezTo>
                  <a:pt x="2284" y="368"/>
                  <a:pt x="2284" y="368"/>
                  <a:pt x="2284" y="368"/>
                </a:cubicBezTo>
                <a:cubicBezTo>
                  <a:pt x="2284" y="460"/>
                  <a:pt x="2284" y="460"/>
                  <a:pt x="2284" y="460"/>
                </a:cubicBezTo>
                <a:cubicBezTo>
                  <a:pt x="2032" y="460"/>
                  <a:pt x="2032" y="460"/>
                  <a:pt x="2032" y="460"/>
                </a:cubicBezTo>
                <a:lnTo>
                  <a:pt x="2032" y="368"/>
                </a:lnTo>
                <a:close/>
                <a:moveTo>
                  <a:pt x="2352" y="460"/>
                </a:moveTo>
                <a:cubicBezTo>
                  <a:pt x="2652" y="460"/>
                  <a:pt x="2652" y="460"/>
                  <a:pt x="2652" y="460"/>
                </a:cubicBezTo>
                <a:cubicBezTo>
                  <a:pt x="2652" y="184"/>
                  <a:pt x="2652" y="184"/>
                  <a:pt x="2652" y="184"/>
                </a:cubicBezTo>
                <a:cubicBezTo>
                  <a:pt x="2352" y="184"/>
                  <a:pt x="2352" y="184"/>
                  <a:pt x="2352" y="184"/>
                </a:cubicBezTo>
                <a:lnTo>
                  <a:pt x="2352" y="460"/>
                </a:lnTo>
                <a:close/>
                <a:moveTo>
                  <a:pt x="2444" y="276"/>
                </a:moveTo>
                <a:cubicBezTo>
                  <a:pt x="2560" y="276"/>
                  <a:pt x="2560" y="276"/>
                  <a:pt x="2560" y="276"/>
                </a:cubicBezTo>
                <a:cubicBezTo>
                  <a:pt x="2560" y="368"/>
                  <a:pt x="2560" y="368"/>
                  <a:pt x="2560" y="368"/>
                </a:cubicBezTo>
                <a:cubicBezTo>
                  <a:pt x="2444" y="368"/>
                  <a:pt x="2444" y="368"/>
                  <a:pt x="2444" y="368"/>
                </a:cubicBezTo>
                <a:lnTo>
                  <a:pt x="2444" y="276"/>
                </a:lnTo>
                <a:close/>
                <a:moveTo>
                  <a:pt x="1575" y="2572"/>
                </a:moveTo>
                <a:cubicBezTo>
                  <a:pt x="1977" y="2572"/>
                  <a:pt x="2305" y="2243"/>
                  <a:pt x="2305" y="1839"/>
                </a:cubicBezTo>
                <a:cubicBezTo>
                  <a:pt x="2305" y="1723"/>
                  <a:pt x="2275" y="1608"/>
                  <a:pt x="2216" y="1497"/>
                </a:cubicBezTo>
                <a:cubicBezTo>
                  <a:pt x="2194" y="1456"/>
                  <a:pt x="2194" y="1456"/>
                  <a:pt x="2194" y="1456"/>
                </a:cubicBezTo>
                <a:cubicBezTo>
                  <a:pt x="1568" y="1802"/>
                  <a:pt x="1568" y="1802"/>
                  <a:pt x="1568" y="1802"/>
                </a:cubicBezTo>
                <a:cubicBezTo>
                  <a:pt x="1568" y="1105"/>
                  <a:pt x="1568" y="1105"/>
                  <a:pt x="1568" y="1105"/>
                </a:cubicBezTo>
                <a:cubicBezTo>
                  <a:pt x="1520" y="1107"/>
                  <a:pt x="1520" y="1107"/>
                  <a:pt x="1520" y="1107"/>
                </a:cubicBezTo>
                <a:cubicBezTo>
                  <a:pt x="1129" y="1123"/>
                  <a:pt x="834" y="1438"/>
                  <a:pt x="834" y="1839"/>
                </a:cubicBezTo>
                <a:cubicBezTo>
                  <a:pt x="834" y="2243"/>
                  <a:pt x="1167" y="2572"/>
                  <a:pt x="1575" y="2572"/>
                </a:cubicBezTo>
                <a:close/>
                <a:moveTo>
                  <a:pt x="1476" y="1203"/>
                </a:moveTo>
                <a:cubicBezTo>
                  <a:pt x="1476" y="1959"/>
                  <a:pt x="1476" y="1959"/>
                  <a:pt x="1476" y="1959"/>
                </a:cubicBezTo>
                <a:cubicBezTo>
                  <a:pt x="2155" y="1583"/>
                  <a:pt x="2155" y="1583"/>
                  <a:pt x="2155" y="1583"/>
                </a:cubicBezTo>
                <a:cubicBezTo>
                  <a:pt x="2193" y="1667"/>
                  <a:pt x="2212" y="1753"/>
                  <a:pt x="2212" y="1839"/>
                </a:cubicBezTo>
                <a:cubicBezTo>
                  <a:pt x="2212" y="2193"/>
                  <a:pt x="1926" y="2480"/>
                  <a:pt x="1575" y="2480"/>
                </a:cubicBezTo>
                <a:cubicBezTo>
                  <a:pt x="1217" y="2480"/>
                  <a:pt x="926" y="2193"/>
                  <a:pt x="926" y="1839"/>
                </a:cubicBezTo>
                <a:cubicBezTo>
                  <a:pt x="926" y="1505"/>
                  <a:pt x="1160" y="1239"/>
                  <a:pt x="1476" y="1203"/>
                </a:cubicBezTo>
                <a:close/>
                <a:moveTo>
                  <a:pt x="2420" y="1177"/>
                </a:moveTo>
                <a:cubicBezTo>
                  <a:pt x="2296" y="933"/>
                  <a:pt x="2035" y="775"/>
                  <a:pt x="1754" y="775"/>
                </a:cubicBezTo>
                <a:cubicBezTo>
                  <a:pt x="1743" y="775"/>
                  <a:pt x="1706" y="776"/>
                  <a:pt x="1706" y="776"/>
                </a:cubicBezTo>
                <a:cubicBezTo>
                  <a:pt x="1660" y="777"/>
                  <a:pt x="1660" y="777"/>
                  <a:pt x="1660" y="777"/>
                </a:cubicBezTo>
                <a:cubicBezTo>
                  <a:pt x="1660" y="1647"/>
                  <a:pt x="1660" y="1647"/>
                  <a:pt x="1660" y="1647"/>
                </a:cubicBezTo>
                <a:cubicBezTo>
                  <a:pt x="2439" y="1217"/>
                  <a:pt x="2439" y="1217"/>
                  <a:pt x="2439" y="1217"/>
                </a:cubicBezTo>
                <a:lnTo>
                  <a:pt x="2420" y="1177"/>
                </a:lnTo>
                <a:close/>
                <a:moveTo>
                  <a:pt x="1752" y="1491"/>
                </a:moveTo>
                <a:cubicBezTo>
                  <a:pt x="1752" y="876"/>
                  <a:pt x="1752" y="876"/>
                  <a:pt x="1752" y="876"/>
                </a:cubicBezTo>
                <a:cubicBezTo>
                  <a:pt x="1752" y="876"/>
                  <a:pt x="1754" y="876"/>
                  <a:pt x="1754" y="876"/>
                </a:cubicBezTo>
                <a:cubicBezTo>
                  <a:pt x="1985" y="876"/>
                  <a:pt x="2200" y="993"/>
                  <a:pt x="2315" y="1184"/>
                </a:cubicBezTo>
                <a:lnTo>
                  <a:pt x="1752" y="1491"/>
                </a:lnTo>
                <a:close/>
              </a:path>
            </a:pathLst>
          </a:custGeom>
          <a:solidFill>
            <a:schemeClr val="bg1">
              <a:lumMod val="75000"/>
            </a:schemeClr>
          </a:solidFill>
          <a:ln>
            <a:noFill/>
          </a:ln>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useBgFill="1">
        <p:nvSpPr>
          <p:cNvPr id="3" name="Rectangle 2"/>
          <p:cNvSpPr/>
          <p:nvPr/>
        </p:nvSpPr>
        <p:spPr bwMode="auto">
          <a:xfrm>
            <a:off x="6347327" y="2659571"/>
            <a:ext cx="7859320" cy="203931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TextBox 1"/>
          <p:cNvSpPr txBox="1"/>
          <p:nvPr/>
        </p:nvSpPr>
        <p:spPr>
          <a:xfrm>
            <a:off x="6310649" y="2760666"/>
            <a:ext cx="2481419" cy="1286853"/>
          </a:xfrm>
          <a:prstGeom prst="rect">
            <a:avLst/>
          </a:prstGeom>
          <a:no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3600" b="0" i="0" u="none" strike="noStrike" kern="0" cap="none" spc="0" normalizeH="0" baseline="0" noProof="0" dirty="0">
                <a:ln>
                  <a:noFill/>
                </a:ln>
                <a:solidFill>
                  <a:schemeClr val="bg1">
                    <a:lumMod val="60000"/>
                    <a:lumOff val="4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Intelligent </a:t>
            </a:r>
            <a:br>
              <a:rPr kumimoji="0" lang="en-US" sz="3600" b="0" i="0" u="none" strike="noStrike" kern="0" cap="none" spc="0" normalizeH="0" baseline="0" noProof="0" dirty="0">
                <a:ln>
                  <a:noFill/>
                </a:ln>
                <a:solidFill>
                  <a:schemeClr val="bg1">
                    <a:lumMod val="60000"/>
                    <a:lumOff val="4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br>
            <a:r>
              <a:rPr kumimoji="0" lang="en-US" sz="3600" b="0" i="0" u="none" strike="noStrike" kern="0" cap="none" spc="0" normalizeH="0" baseline="0" noProof="0" dirty="0">
                <a:ln>
                  <a:noFill/>
                </a:ln>
                <a:solidFill>
                  <a:schemeClr val="bg1">
                    <a:lumMod val="60000"/>
                    <a:lumOff val="4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action</a:t>
            </a:r>
          </a:p>
        </p:txBody>
      </p:sp>
      <p:sp>
        <p:nvSpPr>
          <p:cNvPr id="25" name="Freeform 21"/>
          <p:cNvSpPr>
            <a:spLocks/>
          </p:cNvSpPr>
          <p:nvPr/>
        </p:nvSpPr>
        <p:spPr bwMode="auto">
          <a:xfrm>
            <a:off x="13208965" y="3058112"/>
            <a:ext cx="870560" cy="851600"/>
          </a:xfrm>
          <a:custGeom>
            <a:avLst/>
            <a:gdLst>
              <a:gd name="T0" fmla="*/ 5719 w 5811"/>
              <a:gd name="T1" fmla="*/ 2900 h 5684"/>
              <a:gd name="T2" fmla="*/ 5705 w 5811"/>
              <a:gd name="T3" fmla="*/ 2900 h 5684"/>
              <a:gd name="T4" fmla="*/ 3456 w 5811"/>
              <a:gd name="T5" fmla="*/ 5150 h 5684"/>
              <a:gd name="T6" fmla="*/ 3366 w 5811"/>
              <a:gd name="T7" fmla="*/ 5060 h 5684"/>
              <a:gd name="T8" fmla="*/ 5525 w 5811"/>
              <a:gd name="T9" fmla="*/ 2900 h 5684"/>
              <a:gd name="T10" fmla="*/ 1195 w 5811"/>
              <a:gd name="T11" fmla="*/ 2900 h 5684"/>
              <a:gd name="T12" fmla="*/ 113 w 5811"/>
              <a:gd name="T13" fmla="*/ 5684 h 5684"/>
              <a:gd name="T14" fmla="*/ 18 w 5811"/>
              <a:gd name="T15" fmla="*/ 5599 h 5684"/>
              <a:gd name="T16" fmla="*/ 1068 w 5811"/>
              <a:gd name="T17" fmla="*/ 2852 h 5684"/>
              <a:gd name="T18" fmla="*/ 0 w 5811"/>
              <a:gd name="T19" fmla="*/ 86 h 5684"/>
              <a:gd name="T20" fmla="*/ 94 w 5811"/>
              <a:gd name="T21" fmla="*/ 0 h 5684"/>
              <a:gd name="T22" fmla="*/ 1194 w 5811"/>
              <a:gd name="T23" fmla="*/ 2772 h 5684"/>
              <a:gd name="T24" fmla="*/ 5610 w 5811"/>
              <a:gd name="T25" fmla="*/ 2772 h 5684"/>
              <a:gd name="T26" fmla="*/ 3366 w 5811"/>
              <a:gd name="T27" fmla="*/ 528 h 5684"/>
              <a:gd name="T28" fmla="*/ 3456 w 5811"/>
              <a:gd name="T29" fmla="*/ 438 h 5684"/>
              <a:gd name="T30" fmla="*/ 5811 w 5811"/>
              <a:gd name="T31" fmla="*/ 2794 h 5684"/>
              <a:gd name="T32" fmla="*/ 5719 w 5811"/>
              <a:gd name="T33" fmla="*/ 2887 h 5684"/>
              <a:gd name="T34" fmla="*/ 5719 w 5811"/>
              <a:gd name="T35" fmla="*/ 2900 h 5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1" h="5684">
                <a:moveTo>
                  <a:pt x="5719" y="2900"/>
                </a:moveTo>
                <a:cubicBezTo>
                  <a:pt x="5705" y="2900"/>
                  <a:pt x="5705" y="2900"/>
                  <a:pt x="5705" y="2900"/>
                </a:cubicBezTo>
                <a:cubicBezTo>
                  <a:pt x="3456" y="5150"/>
                  <a:pt x="3456" y="5150"/>
                  <a:pt x="3456" y="5150"/>
                </a:cubicBezTo>
                <a:cubicBezTo>
                  <a:pt x="3366" y="5060"/>
                  <a:pt x="3366" y="5060"/>
                  <a:pt x="3366" y="5060"/>
                </a:cubicBezTo>
                <a:cubicBezTo>
                  <a:pt x="5525" y="2900"/>
                  <a:pt x="5525" y="2900"/>
                  <a:pt x="5525" y="2900"/>
                </a:cubicBezTo>
                <a:cubicBezTo>
                  <a:pt x="1195" y="2900"/>
                  <a:pt x="1195" y="2900"/>
                  <a:pt x="1195" y="2900"/>
                </a:cubicBezTo>
                <a:cubicBezTo>
                  <a:pt x="1183" y="3928"/>
                  <a:pt x="800" y="4917"/>
                  <a:pt x="113" y="5684"/>
                </a:cubicBezTo>
                <a:cubicBezTo>
                  <a:pt x="18" y="5599"/>
                  <a:pt x="18" y="5599"/>
                  <a:pt x="18" y="5599"/>
                </a:cubicBezTo>
                <a:cubicBezTo>
                  <a:pt x="695" y="4843"/>
                  <a:pt x="1068" y="3868"/>
                  <a:pt x="1068" y="2852"/>
                </a:cubicBezTo>
                <a:cubicBezTo>
                  <a:pt x="1068" y="1827"/>
                  <a:pt x="689" y="845"/>
                  <a:pt x="0" y="86"/>
                </a:cubicBezTo>
                <a:cubicBezTo>
                  <a:pt x="94" y="0"/>
                  <a:pt x="94" y="0"/>
                  <a:pt x="94" y="0"/>
                </a:cubicBezTo>
                <a:cubicBezTo>
                  <a:pt x="786" y="763"/>
                  <a:pt x="1175" y="1744"/>
                  <a:pt x="1194" y="2772"/>
                </a:cubicBezTo>
                <a:cubicBezTo>
                  <a:pt x="5610" y="2772"/>
                  <a:pt x="5610" y="2772"/>
                  <a:pt x="5610" y="2772"/>
                </a:cubicBezTo>
                <a:cubicBezTo>
                  <a:pt x="3366" y="528"/>
                  <a:pt x="3366" y="528"/>
                  <a:pt x="3366" y="528"/>
                </a:cubicBezTo>
                <a:cubicBezTo>
                  <a:pt x="3456" y="438"/>
                  <a:pt x="3456" y="438"/>
                  <a:pt x="3456" y="438"/>
                </a:cubicBezTo>
                <a:cubicBezTo>
                  <a:pt x="5811" y="2794"/>
                  <a:pt x="5811" y="2794"/>
                  <a:pt x="5811" y="2794"/>
                </a:cubicBezTo>
                <a:cubicBezTo>
                  <a:pt x="5719" y="2887"/>
                  <a:pt x="5719" y="2887"/>
                  <a:pt x="5719" y="2887"/>
                </a:cubicBezTo>
                <a:lnTo>
                  <a:pt x="5719" y="290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useBgFill="1">
        <p:nvSpPr>
          <p:cNvPr id="9" name="DELAY"/>
          <p:cNvSpPr/>
          <p:nvPr/>
        </p:nvSpPr>
        <p:spPr bwMode="auto">
          <a:xfrm>
            <a:off x="12192000" y="-817989"/>
            <a:ext cx="818476" cy="81847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 name="Freeform 5"/>
          <p:cNvSpPr>
            <a:spLocks noEditPoints="1"/>
          </p:cNvSpPr>
          <p:nvPr/>
        </p:nvSpPr>
        <p:spPr bwMode="auto">
          <a:xfrm>
            <a:off x="5415115" y="3340651"/>
            <a:ext cx="932212" cy="278621"/>
          </a:xfrm>
          <a:custGeom>
            <a:avLst/>
            <a:gdLst>
              <a:gd name="T0" fmla="*/ 195 w 5410"/>
              <a:gd name="T1" fmla="*/ 608 h 1617"/>
              <a:gd name="T2" fmla="*/ 97 w 5410"/>
              <a:gd name="T3" fmla="*/ 312 h 1617"/>
              <a:gd name="T4" fmla="*/ 870 w 5410"/>
              <a:gd name="T5" fmla="*/ 302 h 1617"/>
              <a:gd name="T6" fmla="*/ 662 w 5410"/>
              <a:gd name="T7" fmla="*/ 608 h 1617"/>
              <a:gd name="T8" fmla="*/ 773 w 5410"/>
              <a:gd name="T9" fmla="*/ 308 h 1617"/>
              <a:gd name="T10" fmla="*/ 1083 w 5410"/>
              <a:gd name="T11" fmla="*/ 16 h 1617"/>
              <a:gd name="T12" fmla="*/ 1230 w 5410"/>
              <a:gd name="T13" fmla="*/ 533 h 1617"/>
              <a:gd name="T14" fmla="*/ 1381 w 5410"/>
              <a:gd name="T15" fmla="*/ 533 h 1617"/>
              <a:gd name="T16" fmla="*/ 1691 w 5410"/>
              <a:gd name="T17" fmla="*/ 16 h 1617"/>
              <a:gd name="T18" fmla="*/ 2023 w 5410"/>
              <a:gd name="T19" fmla="*/ 604 h 1617"/>
              <a:gd name="T20" fmla="*/ 2283 w 5410"/>
              <a:gd name="T21" fmla="*/ 604 h 1617"/>
              <a:gd name="T22" fmla="*/ 2590 w 5410"/>
              <a:gd name="T23" fmla="*/ 0 h 1617"/>
              <a:gd name="T24" fmla="*/ 2729 w 5410"/>
              <a:gd name="T25" fmla="*/ 530 h 1617"/>
              <a:gd name="T26" fmla="*/ 2586 w 5410"/>
              <a:gd name="T27" fmla="*/ 76 h 1617"/>
              <a:gd name="T28" fmla="*/ 2891 w 5410"/>
              <a:gd name="T29" fmla="*/ 16 h 1617"/>
              <a:gd name="T30" fmla="*/ 3131 w 5410"/>
              <a:gd name="T31" fmla="*/ 16 h 1617"/>
              <a:gd name="T32" fmla="*/ 3338 w 5410"/>
              <a:gd name="T33" fmla="*/ 316 h 1617"/>
              <a:gd name="T34" fmla="*/ 3547 w 5410"/>
              <a:gd name="T35" fmla="*/ 0 h 1617"/>
              <a:gd name="T36" fmla="*/ 3541 w 5410"/>
              <a:gd name="T37" fmla="*/ 533 h 1617"/>
              <a:gd name="T38" fmla="*/ 3943 w 5410"/>
              <a:gd name="T39" fmla="*/ 604 h 1617"/>
              <a:gd name="T40" fmla="*/ 4091 w 5410"/>
              <a:gd name="T41" fmla="*/ 16 h 1617"/>
              <a:gd name="T42" fmla="*/ 4295 w 5410"/>
              <a:gd name="T43" fmla="*/ 316 h 1617"/>
              <a:gd name="T44" fmla="*/ 4393 w 5410"/>
              <a:gd name="T45" fmla="*/ 312 h 1617"/>
              <a:gd name="T46" fmla="*/ 4903 w 5410"/>
              <a:gd name="T47" fmla="*/ 16 h 1617"/>
              <a:gd name="T48" fmla="*/ 5356 w 5410"/>
              <a:gd name="T49" fmla="*/ 530 h 1617"/>
              <a:gd name="T50" fmla="*/ 5059 w 5410"/>
              <a:gd name="T51" fmla="*/ 533 h 1617"/>
              <a:gd name="T52" fmla="*/ 5104 w 5410"/>
              <a:gd name="T53" fmla="*/ 312 h 1617"/>
              <a:gd name="T54" fmla="*/ 52 w 5410"/>
              <a:gd name="T55" fmla="*/ 1542 h 1617"/>
              <a:gd name="T56" fmla="*/ 202 w 5410"/>
              <a:gd name="T57" fmla="*/ 1542 h 1617"/>
              <a:gd name="T58" fmla="*/ 511 w 5410"/>
              <a:gd name="T59" fmla="*/ 1012 h 1617"/>
              <a:gd name="T60" fmla="*/ 921 w 5410"/>
              <a:gd name="T61" fmla="*/ 1009 h 1617"/>
              <a:gd name="T62" fmla="*/ 1060 w 5410"/>
              <a:gd name="T63" fmla="*/ 1539 h 1617"/>
              <a:gd name="T64" fmla="*/ 917 w 5410"/>
              <a:gd name="T65" fmla="*/ 1085 h 1617"/>
              <a:gd name="T66" fmla="*/ 1179 w 5410"/>
              <a:gd name="T67" fmla="*/ 1325 h 1617"/>
              <a:gd name="T68" fmla="*/ 1388 w 5410"/>
              <a:gd name="T69" fmla="*/ 1009 h 1617"/>
              <a:gd name="T70" fmla="*/ 1381 w 5410"/>
              <a:gd name="T71" fmla="*/ 1542 h 1617"/>
              <a:gd name="T72" fmla="*/ 1691 w 5410"/>
              <a:gd name="T73" fmla="*/ 1012 h 1617"/>
              <a:gd name="T74" fmla="*/ 2086 w 5410"/>
              <a:gd name="T75" fmla="*/ 1617 h 1617"/>
              <a:gd name="T76" fmla="*/ 1988 w 5410"/>
              <a:gd name="T77" fmla="*/ 1321 h 1617"/>
              <a:gd name="T78" fmla="*/ 2503 w 5410"/>
              <a:gd name="T79" fmla="*/ 1012 h 1617"/>
              <a:gd name="T80" fmla="*/ 2743 w 5410"/>
              <a:gd name="T81" fmla="*/ 1012 h 1617"/>
              <a:gd name="T82" fmla="*/ 2902 w 5410"/>
              <a:gd name="T83" fmla="*/ 1089 h 1617"/>
              <a:gd name="T84" fmla="*/ 3251 w 5410"/>
              <a:gd name="T85" fmla="*/ 1311 h 1617"/>
              <a:gd name="T86" fmla="*/ 3154 w 5410"/>
              <a:gd name="T87" fmla="*/ 1317 h 1617"/>
              <a:gd name="T88" fmla="*/ 3366 w 5410"/>
              <a:gd name="T89" fmla="*/ 1542 h 1617"/>
              <a:gd name="T90" fmla="*/ 3517 w 5410"/>
              <a:gd name="T91" fmla="*/ 1542 h 1617"/>
              <a:gd name="T92" fmla="*/ 3991 w 5410"/>
              <a:gd name="T93" fmla="*/ 1009 h 1617"/>
              <a:gd name="T94" fmla="*/ 4130 w 5410"/>
              <a:gd name="T95" fmla="*/ 1539 h 1617"/>
              <a:gd name="T96" fmla="*/ 3986 w 5410"/>
              <a:gd name="T97" fmla="*/ 1085 h 1617"/>
              <a:gd name="T98" fmla="*/ 4383 w 5410"/>
              <a:gd name="T99" fmla="*/ 1600 h 1617"/>
              <a:gd name="T100" fmla="*/ 4494 w 5410"/>
              <a:gd name="T101" fmla="*/ 1325 h 1617"/>
              <a:gd name="T102" fmla="*/ 4703 w 5410"/>
              <a:gd name="T103" fmla="*/ 1009 h 1617"/>
              <a:gd name="T104" fmla="*/ 4696 w 5410"/>
              <a:gd name="T105" fmla="*/ 1542 h 1617"/>
              <a:gd name="T106" fmla="*/ 5155 w 5410"/>
              <a:gd name="T107" fmla="*/ 1617 h 1617"/>
              <a:gd name="T108" fmla="*/ 5058 w 5410"/>
              <a:gd name="T109" fmla="*/ 1321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10" h="1617">
                <a:moveTo>
                  <a:pt x="209" y="0"/>
                </a:moveTo>
                <a:cubicBezTo>
                  <a:pt x="141" y="0"/>
                  <a:pt x="90" y="27"/>
                  <a:pt x="54" y="80"/>
                </a:cubicBezTo>
                <a:cubicBezTo>
                  <a:pt x="18" y="133"/>
                  <a:pt x="0" y="212"/>
                  <a:pt x="0" y="316"/>
                </a:cubicBezTo>
                <a:cubicBezTo>
                  <a:pt x="0" y="411"/>
                  <a:pt x="17" y="483"/>
                  <a:pt x="52" y="533"/>
                </a:cubicBezTo>
                <a:cubicBezTo>
                  <a:pt x="86" y="583"/>
                  <a:pt x="134" y="608"/>
                  <a:pt x="195" y="608"/>
                </a:cubicBezTo>
                <a:cubicBezTo>
                  <a:pt x="261" y="608"/>
                  <a:pt x="312" y="582"/>
                  <a:pt x="348" y="530"/>
                </a:cubicBezTo>
                <a:cubicBezTo>
                  <a:pt x="385" y="477"/>
                  <a:pt x="403" y="401"/>
                  <a:pt x="403" y="302"/>
                </a:cubicBezTo>
                <a:cubicBezTo>
                  <a:pt x="403" y="101"/>
                  <a:pt x="339" y="0"/>
                  <a:pt x="209" y="0"/>
                </a:cubicBezTo>
                <a:close/>
                <a:moveTo>
                  <a:pt x="202" y="533"/>
                </a:moveTo>
                <a:cubicBezTo>
                  <a:pt x="132" y="533"/>
                  <a:pt x="97" y="459"/>
                  <a:pt x="97" y="312"/>
                </a:cubicBezTo>
                <a:cubicBezTo>
                  <a:pt x="97" y="155"/>
                  <a:pt x="133" y="76"/>
                  <a:pt x="205" y="76"/>
                </a:cubicBezTo>
                <a:cubicBezTo>
                  <a:pt x="272" y="76"/>
                  <a:pt x="306" y="153"/>
                  <a:pt x="306" y="308"/>
                </a:cubicBezTo>
                <a:cubicBezTo>
                  <a:pt x="306" y="458"/>
                  <a:pt x="271" y="533"/>
                  <a:pt x="202" y="533"/>
                </a:cubicBezTo>
                <a:close/>
                <a:moveTo>
                  <a:pt x="815" y="530"/>
                </a:moveTo>
                <a:cubicBezTo>
                  <a:pt x="852" y="477"/>
                  <a:pt x="870" y="401"/>
                  <a:pt x="870" y="302"/>
                </a:cubicBezTo>
                <a:cubicBezTo>
                  <a:pt x="870" y="101"/>
                  <a:pt x="805" y="0"/>
                  <a:pt x="676" y="0"/>
                </a:cubicBezTo>
                <a:cubicBezTo>
                  <a:pt x="608" y="0"/>
                  <a:pt x="557" y="27"/>
                  <a:pt x="521" y="80"/>
                </a:cubicBezTo>
                <a:cubicBezTo>
                  <a:pt x="485" y="133"/>
                  <a:pt x="467" y="212"/>
                  <a:pt x="467" y="316"/>
                </a:cubicBezTo>
                <a:cubicBezTo>
                  <a:pt x="467" y="411"/>
                  <a:pt x="484" y="483"/>
                  <a:pt x="518" y="533"/>
                </a:cubicBezTo>
                <a:cubicBezTo>
                  <a:pt x="553" y="583"/>
                  <a:pt x="601" y="608"/>
                  <a:pt x="662" y="608"/>
                </a:cubicBezTo>
                <a:cubicBezTo>
                  <a:pt x="728" y="608"/>
                  <a:pt x="779" y="582"/>
                  <a:pt x="815" y="530"/>
                </a:cubicBezTo>
                <a:close/>
                <a:moveTo>
                  <a:pt x="669" y="533"/>
                </a:moveTo>
                <a:cubicBezTo>
                  <a:pt x="599" y="533"/>
                  <a:pt x="564" y="459"/>
                  <a:pt x="564" y="312"/>
                </a:cubicBezTo>
                <a:cubicBezTo>
                  <a:pt x="564" y="155"/>
                  <a:pt x="600" y="76"/>
                  <a:pt x="671" y="76"/>
                </a:cubicBezTo>
                <a:cubicBezTo>
                  <a:pt x="739" y="76"/>
                  <a:pt x="773" y="153"/>
                  <a:pt x="773" y="308"/>
                </a:cubicBezTo>
                <a:cubicBezTo>
                  <a:pt x="773" y="458"/>
                  <a:pt x="738" y="533"/>
                  <a:pt x="669" y="533"/>
                </a:cubicBezTo>
                <a:close/>
                <a:moveTo>
                  <a:pt x="1083" y="604"/>
                </a:moveTo>
                <a:cubicBezTo>
                  <a:pt x="971" y="604"/>
                  <a:pt x="971" y="604"/>
                  <a:pt x="971" y="604"/>
                </a:cubicBezTo>
                <a:cubicBezTo>
                  <a:pt x="971" y="16"/>
                  <a:pt x="971" y="16"/>
                  <a:pt x="971" y="16"/>
                </a:cubicBezTo>
                <a:cubicBezTo>
                  <a:pt x="1083" y="16"/>
                  <a:pt x="1083" y="16"/>
                  <a:pt x="1083" y="16"/>
                </a:cubicBezTo>
                <a:lnTo>
                  <a:pt x="1083" y="604"/>
                </a:lnTo>
                <a:close/>
                <a:moveTo>
                  <a:pt x="1388" y="0"/>
                </a:moveTo>
                <a:cubicBezTo>
                  <a:pt x="1320" y="0"/>
                  <a:pt x="1269" y="27"/>
                  <a:pt x="1233" y="80"/>
                </a:cubicBezTo>
                <a:cubicBezTo>
                  <a:pt x="1197" y="133"/>
                  <a:pt x="1179" y="212"/>
                  <a:pt x="1179" y="316"/>
                </a:cubicBezTo>
                <a:cubicBezTo>
                  <a:pt x="1179" y="411"/>
                  <a:pt x="1196" y="483"/>
                  <a:pt x="1230" y="533"/>
                </a:cubicBezTo>
                <a:cubicBezTo>
                  <a:pt x="1265" y="583"/>
                  <a:pt x="1313" y="608"/>
                  <a:pt x="1374" y="608"/>
                </a:cubicBezTo>
                <a:cubicBezTo>
                  <a:pt x="1440" y="608"/>
                  <a:pt x="1491" y="582"/>
                  <a:pt x="1527" y="530"/>
                </a:cubicBezTo>
                <a:cubicBezTo>
                  <a:pt x="1564" y="477"/>
                  <a:pt x="1582" y="401"/>
                  <a:pt x="1582" y="302"/>
                </a:cubicBezTo>
                <a:cubicBezTo>
                  <a:pt x="1582" y="101"/>
                  <a:pt x="1517" y="0"/>
                  <a:pt x="1388" y="0"/>
                </a:cubicBezTo>
                <a:close/>
                <a:moveTo>
                  <a:pt x="1381" y="533"/>
                </a:moveTo>
                <a:cubicBezTo>
                  <a:pt x="1311" y="533"/>
                  <a:pt x="1276" y="459"/>
                  <a:pt x="1276" y="312"/>
                </a:cubicBezTo>
                <a:cubicBezTo>
                  <a:pt x="1276" y="155"/>
                  <a:pt x="1312" y="76"/>
                  <a:pt x="1383" y="76"/>
                </a:cubicBezTo>
                <a:cubicBezTo>
                  <a:pt x="1451" y="76"/>
                  <a:pt x="1485" y="153"/>
                  <a:pt x="1485" y="308"/>
                </a:cubicBezTo>
                <a:cubicBezTo>
                  <a:pt x="1485" y="458"/>
                  <a:pt x="1450" y="533"/>
                  <a:pt x="1381" y="533"/>
                </a:cubicBezTo>
                <a:close/>
                <a:moveTo>
                  <a:pt x="1691" y="16"/>
                </a:moveTo>
                <a:cubicBezTo>
                  <a:pt x="1783" y="16"/>
                  <a:pt x="1783" y="16"/>
                  <a:pt x="1783" y="16"/>
                </a:cubicBezTo>
                <a:cubicBezTo>
                  <a:pt x="1783" y="604"/>
                  <a:pt x="1783" y="604"/>
                  <a:pt x="1783" y="604"/>
                </a:cubicBezTo>
                <a:cubicBezTo>
                  <a:pt x="1691" y="604"/>
                  <a:pt x="1691" y="604"/>
                  <a:pt x="1691" y="604"/>
                </a:cubicBezTo>
                <a:lnTo>
                  <a:pt x="1691" y="16"/>
                </a:lnTo>
                <a:close/>
                <a:moveTo>
                  <a:pt x="2023" y="604"/>
                </a:moveTo>
                <a:cubicBezTo>
                  <a:pt x="1931" y="604"/>
                  <a:pt x="1931" y="604"/>
                  <a:pt x="1931" y="604"/>
                </a:cubicBezTo>
                <a:cubicBezTo>
                  <a:pt x="1931" y="16"/>
                  <a:pt x="1931" y="16"/>
                  <a:pt x="1931" y="16"/>
                </a:cubicBezTo>
                <a:cubicBezTo>
                  <a:pt x="2023" y="16"/>
                  <a:pt x="2023" y="16"/>
                  <a:pt x="2023" y="16"/>
                </a:cubicBezTo>
                <a:lnTo>
                  <a:pt x="2023" y="604"/>
                </a:lnTo>
                <a:close/>
                <a:moveTo>
                  <a:pt x="2283" y="604"/>
                </a:moveTo>
                <a:cubicBezTo>
                  <a:pt x="2171" y="604"/>
                  <a:pt x="2171" y="604"/>
                  <a:pt x="2171" y="604"/>
                </a:cubicBezTo>
                <a:cubicBezTo>
                  <a:pt x="2171" y="16"/>
                  <a:pt x="2171" y="16"/>
                  <a:pt x="2171" y="16"/>
                </a:cubicBezTo>
                <a:cubicBezTo>
                  <a:pt x="2283" y="16"/>
                  <a:pt x="2283" y="16"/>
                  <a:pt x="2283" y="16"/>
                </a:cubicBezTo>
                <a:lnTo>
                  <a:pt x="2283" y="604"/>
                </a:lnTo>
                <a:close/>
                <a:moveTo>
                  <a:pt x="2590" y="0"/>
                </a:moveTo>
                <a:cubicBezTo>
                  <a:pt x="2522" y="0"/>
                  <a:pt x="2471" y="27"/>
                  <a:pt x="2435" y="80"/>
                </a:cubicBezTo>
                <a:cubicBezTo>
                  <a:pt x="2399" y="133"/>
                  <a:pt x="2381" y="212"/>
                  <a:pt x="2381" y="316"/>
                </a:cubicBezTo>
                <a:cubicBezTo>
                  <a:pt x="2381" y="411"/>
                  <a:pt x="2398" y="483"/>
                  <a:pt x="2433" y="533"/>
                </a:cubicBezTo>
                <a:cubicBezTo>
                  <a:pt x="2467" y="583"/>
                  <a:pt x="2515" y="608"/>
                  <a:pt x="2576" y="608"/>
                </a:cubicBezTo>
                <a:cubicBezTo>
                  <a:pt x="2642" y="608"/>
                  <a:pt x="2693" y="582"/>
                  <a:pt x="2729" y="530"/>
                </a:cubicBezTo>
                <a:cubicBezTo>
                  <a:pt x="2766" y="477"/>
                  <a:pt x="2784" y="401"/>
                  <a:pt x="2784" y="302"/>
                </a:cubicBezTo>
                <a:cubicBezTo>
                  <a:pt x="2784" y="101"/>
                  <a:pt x="2720" y="0"/>
                  <a:pt x="2590" y="0"/>
                </a:cubicBezTo>
                <a:close/>
                <a:moveTo>
                  <a:pt x="2583" y="533"/>
                </a:moveTo>
                <a:cubicBezTo>
                  <a:pt x="2513" y="533"/>
                  <a:pt x="2478" y="459"/>
                  <a:pt x="2478" y="312"/>
                </a:cubicBezTo>
                <a:cubicBezTo>
                  <a:pt x="2478" y="155"/>
                  <a:pt x="2514" y="76"/>
                  <a:pt x="2586" y="76"/>
                </a:cubicBezTo>
                <a:cubicBezTo>
                  <a:pt x="2653" y="76"/>
                  <a:pt x="2687" y="153"/>
                  <a:pt x="2687" y="308"/>
                </a:cubicBezTo>
                <a:cubicBezTo>
                  <a:pt x="2687" y="458"/>
                  <a:pt x="2652" y="533"/>
                  <a:pt x="2583" y="533"/>
                </a:cubicBezTo>
                <a:close/>
                <a:moveTo>
                  <a:pt x="2983" y="604"/>
                </a:moveTo>
                <a:cubicBezTo>
                  <a:pt x="2891" y="604"/>
                  <a:pt x="2891" y="604"/>
                  <a:pt x="2891" y="604"/>
                </a:cubicBezTo>
                <a:cubicBezTo>
                  <a:pt x="2891" y="16"/>
                  <a:pt x="2891" y="16"/>
                  <a:pt x="2891" y="16"/>
                </a:cubicBezTo>
                <a:cubicBezTo>
                  <a:pt x="2983" y="16"/>
                  <a:pt x="2983" y="16"/>
                  <a:pt x="2983" y="16"/>
                </a:cubicBezTo>
                <a:lnTo>
                  <a:pt x="2983" y="604"/>
                </a:lnTo>
                <a:close/>
                <a:moveTo>
                  <a:pt x="3243" y="604"/>
                </a:moveTo>
                <a:cubicBezTo>
                  <a:pt x="3131" y="604"/>
                  <a:pt x="3131" y="604"/>
                  <a:pt x="3131" y="604"/>
                </a:cubicBezTo>
                <a:cubicBezTo>
                  <a:pt x="3131" y="16"/>
                  <a:pt x="3131" y="16"/>
                  <a:pt x="3131" y="16"/>
                </a:cubicBezTo>
                <a:cubicBezTo>
                  <a:pt x="3243" y="16"/>
                  <a:pt x="3243" y="16"/>
                  <a:pt x="3243" y="16"/>
                </a:cubicBezTo>
                <a:lnTo>
                  <a:pt x="3243" y="604"/>
                </a:lnTo>
                <a:close/>
                <a:moveTo>
                  <a:pt x="3547" y="0"/>
                </a:moveTo>
                <a:cubicBezTo>
                  <a:pt x="3480" y="0"/>
                  <a:pt x="3428" y="27"/>
                  <a:pt x="3392" y="80"/>
                </a:cubicBezTo>
                <a:cubicBezTo>
                  <a:pt x="3356" y="133"/>
                  <a:pt x="3338" y="212"/>
                  <a:pt x="3338" y="316"/>
                </a:cubicBezTo>
                <a:cubicBezTo>
                  <a:pt x="3338" y="411"/>
                  <a:pt x="3355" y="483"/>
                  <a:pt x="3390" y="533"/>
                </a:cubicBezTo>
                <a:cubicBezTo>
                  <a:pt x="3424" y="583"/>
                  <a:pt x="3472" y="608"/>
                  <a:pt x="3533" y="608"/>
                </a:cubicBezTo>
                <a:cubicBezTo>
                  <a:pt x="3599" y="608"/>
                  <a:pt x="3650" y="582"/>
                  <a:pt x="3687" y="530"/>
                </a:cubicBezTo>
                <a:cubicBezTo>
                  <a:pt x="3723" y="477"/>
                  <a:pt x="3741" y="401"/>
                  <a:pt x="3741" y="302"/>
                </a:cubicBezTo>
                <a:cubicBezTo>
                  <a:pt x="3741" y="101"/>
                  <a:pt x="3677" y="0"/>
                  <a:pt x="3547" y="0"/>
                </a:cubicBezTo>
                <a:close/>
                <a:moveTo>
                  <a:pt x="3541" y="533"/>
                </a:moveTo>
                <a:cubicBezTo>
                  <a:pt x="3470" y="533"/>
                  <a:pt x="3435" y="459"/>
                  <a:pt x="3435" y="312"/>
                </a:cubicBezTo>
                <a:cubicBezTo>
                  <a:pt x="3435" y="155"/>
                  <a:pt x="3471" y="76"/>
                  <a:pt x="3543" y="76"/>
                </a:cubicBezTo>
                <a:cubicBezTo>
                  <a:pt x="3610" y="76"/>
                  <a:pt x="3644" y="153"/>
                  <a:pt x="3644" y="308"/>
                </a:cubicBezTo>
                <a:cubicBezTo>
                  <a:pt x="3644" y="458"/>
                  <a:pt x="3610" y="533"/>
                  <a:pt x="3541" y="533"/>
                </a:cubicBezTo>
                <a:close/>
                <a:moveTo>
                  <a:pt x="3943" y="604"/>
                </a:moveTo>
                <a:cubicBezTo>
                  <a:pt x="3851" y="604"/>
                  <a:pt x="3851" y="604"/>
                  <a:pt x="3851" y="604"/>
                </a:cubicBezTo>
                <a:cubicBezTo>
                  <a:pt x="3851" y="16"/>
                  <a:pt x="3851" y="16"/>
                  <a:pt x="3851" y="16"/>
                </a:cubicBezTo>
                <a:cubicBezTo>
                  <a:pt x="3943" y="16"/>
                  <a:pt x="3943" y="16"/>
                  <a:pt x="3943" y="16"/>
                </a:cubicBezTo>
                <a:lnTo>
                  <a:pt x="3943" y="604"/>
                </a:lnTo>
                <a:close/>
                <a:moveTo>
                  <a:pt x="4091" y="16"/>
                </a:moveTo>
                <a:cubicBezTo>
                  <a:pt x="4183" y="16"/>
                  <a:pt x="4183" y="16"/>
                  <a:pt x="4183" y="16"/>
                </a:cubicBezTo>
                <a:cubicBezTo>
                  <a:pt x="4183" y="604"/>
                  <a:pt x="4183" y="604"/>
                  <a:pt x="4183" y="604"/>
                </a:cubicBezTo>
                <a:cubicBezTo>
                  <a:pt x="4091" y="604"/>
                  <a:pt x="4091" y="604"/>
                  <a:pt x="4091" y="604"/>
                </a:cubicBezTo>
                <a:lnTo>
                  <a:pt x="4091" y="16"/>
                </a:lnTo>
                <a:close/>
                <a:moveTo>
                  <a:pt x="4644" y="530"/>
                </a:moveTo>
                <a:cubicBezTo>
                  <a:pt x="4680" y="477"/>
                  <a:pt x="4698" y="401"/>
                  <a:pt x="4698" y="302"/>
                </a:cubicBezTo>
                <a:cubicBezTo>
                  <a:pt x="4698" y="101"/>
                  <a:pt x="4634" y="0"/>
                  <a:pt x="4504" y="0"/>
                </a:cubicBezTo>
                <a:cubicBezTo>
                  <a:pt x="4437" y="0"/>
                  <a:pt x="4385" y="27"/>
                  <a:pt x="4349" y="80"/>
                </a:cubicBezTo>
                <a:cubicBezTo>
                  <a:pt x="4313" y="133"/>
                  <a:pt x="4295" y="212"/>
                  <a:pt x="4295" y="316"/>
                </a:cubicBezTo>
                <a:cubicBezTo>
                  <a:pt x="4295" y="411"/>
                  <a:pt x="4312" y="483"/>
                  <a:pt x="4347" y="533"/>
                </a:cubicBezTo>
                <a:cubicBezTo>
                  <a:pt x="4381" y="583"/>
                  <a:pt x="4429" y="608"/>
                  <a:pt x="4490" y="608"/>
                </a:cubicBezTo>
                <a:cubicBezTo>
                  <a:pt x="4556" y="608"/>
                  <a:pt x="4607" y="582"/>
                  <a:pt x="4644" y="530"/>
                </a:cubicBezTo>
                <a:close/>
                <a:moveTo>
                  <a:pt x="4498" y="533"/>
                </a:moveTo>
                <a:cubicBezTo>
                  <a:pt x="4428" y="533"/>
                  <a:pt x="4393" y="459"/>
                  <a:pt x="4393" y="312"/>
                </a:cubicBezTo>
                <a:cubicBezTo>
                  <a:pt x="4393" y="155"/>
                  <a:pt x="4428" y="76"/>
                  <a:pt x="4500" y="76"/>
                </a:cubicBezTo>
                <a:cubicBezTo>
                  <a:pt x="4567" y="76"/>
                  <a:pt x="4601" y="153"/>
                  <a:pt x="4601" y="308"/>
                </a:cubicBezTo>
                <a:cubicBezTo>
                  <a:pt x="4601" y="458"/>
                  <a:pt x="4567" y="533"/>
                  <a:pt x="4498" y="533"/>
                </a:cubicBezTo>
                <a:close/>
                <a:moveTo>
                  <a:pt x="4811" y="16"/>
                </a:moveTo>
                <a:cubicBezTo>
                  <a:pt x="4903" y="16"/>
                  <a:pt x="4903" y="16"/>
                  <a:pt x="4903" y="16"/>
                </a:cubicBezTo>
                <a:cubicBezTo>
                  <a:pt x="4903" y="604"/>
                  <a:pt x="4903" y="604"/>
                  <a:pt x="4903" y="604"/>
                </a:cubicBezTo>
                <a:cubicBezTo>
                  <a:pt x="4811" y="604"/>
                  <a:pt x="4811" y="604"/>
                  <a:pt x="4811" y="604"/>
                </a:cubicBezTo>
                <a:lnTo>
                  <a:pt x="4811" y="16"/>
                </a:lnTo>
                <a:close/>
                <a:moveTo>
                  <a:pt x="5202" y="608"/>
                </a:moveTo>
                <a:cubicBezTo>
                  <a:pt x="5268" y="608"/>
                  <a:pt x="5319" y="582"/>
                  <a:pt x="5356" y="530"/>
                </a:cubicBezTo>
                <a:cubicBezTo>
                  <a:pt x="5392" y="477"/>
                  <a:pt x="5410" y="401"/>
                  <a:pt x="5410" y="302"/>
                </a:cubicBezTo>
                <a:cubicBezTo>
                  <a:pt x="5410" y="101"/>
                  <a:pt x="5346" y="0"/>
                  <a:pt x="5216" y="0"/>
                </a:cubicBezTo>
                <a:cubicBezTo>
                  <a:pt x="5149" y="0"/>
                  <a:pt x="5097" y="27"/>
                  <a:pt x="5061" y="80"/>
                </a:cubicBezTo>
                <a:cubicBezTo>
                  <a:pt x="5025" y="133"/>
                  <a:pt x="5007" y="212"/>
                  <a:pt x="5007" y="316"/>
                </a:cubicBezTo>
                <a:cubicBezTo>
                  <a:pt x="5007" y="411"/>
                  <a:pt x="5024" y="483"/>
                  <a:pt x="5059" y="533"/>
                </a:cubicBezTo>
                <a:cubicBezTo>
                  <a:pt x="5093" y="583"/>
                  <a:pt x="5141" y="608"/>
                  <a:pt x="5202" y="608"/>
                </a:cubicBezTo>
                <a:close/>
                <a:moveTo>
                  <a:pt x="5212" y="76"/>
                </a:moveTo>
                <a:cubicBezTo>
                  <a:pt x="5279" y="76"/>
                  <a:pt x="5313" y="153"/>
                  <a:pt x="5313" y="308"/>
                </a:cubicBezTo>
                <a:cubicBezTo>
                  <a:pt x="5313" y="458"/>
                  <a:pt x="5279" y="533"/>
                  <a:pt x="5210" y="533"/>
                </a:cubicBezTo>
                <a:cubicBezTo>
                  <a:pt x="5140" y="533"/>
                  <a:pt x="5104" y="459"/>
                  <a:pt x="5104" y="312"/>
                </a:cubicBezTo>
                <a:cubicBezTo>
                  <a:pt x="5104" y="155"/>
                  <a:pt x="5140" y="76"/>
                  <a:pt x="5212" y="76"/>
                </a:cubicBezTo>
                <a:close/>
                <a:moveTo>
                  <a:pt x="209" y="1009"/>
                </a:moveTo>
                <a:cubicBezTo>
                  <a:pt x="141" y="1009"/>
                  <a:pt x="90" y="1036"/>
                  <a:pt x="54" y="1089"/>
                </a:cubicBezTo>
                <a:cubicBezTo>
                  <a:pt x="18" y="1142"/>
                  <a:pt x="0" y="1221"/>
                  <a:pt x="0" y="1325"/>
                </a:cubicBezTo>
                <a:cubicBezTo>
                  <a:pt x="0" y="1420"/>
                  <a:pt x="17" y="1492"/>
                  <a:pt x="52" y="1542"/>
                </a:cubicBezTo>
                <a:cubicBezTo>
                  <a:pt x="86" y="1592"/>
                  <a:pt x="134" y="1617"/>
                  <a:pt x="195" y="1617"/>
                </a:cubicBezTo>
                <a:cubicBezTo>
                  <a:pt x="261" y="1617"/>
                  <a:pt x="312" y="1591"/>
                  <a:pt x="348" y="1539"/>
                </a:cubicBezTo>
                <a:cubicBezTo>
                  <a:pt x="385" y="1486"/>
                  <a:pt x="403" y="1410"/>
                  <a:pt x="403" y="1311"/>
                </a:cubicBezTo>
                <a:cubicBezTo>
                  <a:pt x="403" y="1110"/>
                  <a:pt x="339" y="1009"/>
                  <a:pt x="209" y="1009"/>
                </a:cubicBezTo>
                <a:close/>
                <a:moveTo>
                  <a:pt x="202" y="1542"/>
                </a:moveTo>
                <a:cubicBezTo>
                  <a:pt x="132" y="1542"/>
                  <a:pt x="97" y="1468"/>
                  <a:pt x="97" y="1321"/>
                </a:cubicBezTo>
                <a:cubicBezTo>
                  <a:pt x="97" y="1164"/>
                  <a:pt x="133" y="1085"/>
                  <a:pt x="205" y="1085"/>
                </a:cubicBezTo>
                <a:cubicBezTo>
                  <a:pt x="272" y="1085"/>
                  <a:pt x="306" y="1162"/>
                  <a:pt x="306" y="1317"/>
                </a:cubicBezTo>
                <a:cubicBezTo>
                  <a:pt x="306" y="1467"/>
                  <a:pt x="271" y="1542"/>
                  <a:pt x="202" y="1542"/>
                </a:cubicBezTo>
                <a:close/>
                <a:moveTo>
                  <a:pt x="511" y="1012"/>
                </a:moveTo>
                <a:cubicBezTo>
                  <a:pt x="603" y="1012"/>
                  <a:pt x="603" y="1012"/>
                  <a:pt x="603" y="1012"/>
                </a:cubicBezTo>
                <a:cubicBezTo>
                  <a:pt x="603" y="1600"/>
                  <a:pt x="603" y="1600"/>
                  <a:pt x="603" y="1600"/>
                </a:cubicBezTo>
                <a:cubicBezTo>
                  <a:pt x="511" y="1600"/>
                  <a:pt x="511" y="1600"/>
                  <a:pt x="511" y="1600"/>
                </a:cubicBezTo>
                <a:lnTo>
                  <a:pt x="511" y="1012"/>
                </a:lnTo>
                <a:close/>
                <a:moveTo>
                  <a:pt x="921" y="1009"/>
                </a:moveTo>
                <a:cubicBezTo>
                  <a:pt x="853" y="1009"/>
                  <a:pt x="802" y="1036"/>
                  <a:pt x="766" y="1089"/>
                </a:cubicBezTo>
                <a:cubicBezTo>
                  <a:pt x="730" y="1142"/>
                  <a:pt x="712" y="1221"/>
                  <a:pt x="712" y="1325"/>
                </a:cubicBezTo>
                <a:cubicBezTo>
                  <a:pt x="712" y="1420"/>
                  <a:pt x="729" y="1492"/>
                  <a:pt x="764" y="1542"/>
                </a:cubicBezTo>
                <a:cubicBezTo>
                  <a:pt x="798" y="1592"/>
                  <a:pt x="846" y="1617"/>
                  <a:pt x="907" y="1617"/>
                </a:cubicBezTo>
                <a:cubicBezTo>
                  <a:pt x="973" y="1617"/>
                  <a:pt x="1024" y="1591"/>
                  <a:pt x="1060" y="1539"/>
                </a:cubicBezTo>
                <a:cubicBezTo>
                  <a:pt x="1097" y="1486"/>
                  <a:pt x="1115" y="1410"/>
                  <a:pt x="1115" y="1311"/>
                </a:cubicBezTo>
                <a:cubicBezTo>
                  <a:pt x="1115" y="1110"/>
                  <a:pt x="1050" y="1009"/>
                  <a:pt x="921" y="1009"/>
                </a:cubicBezTo>
                <a:close/>
                <a:moveTo>
                  <a:pt x="914" y="1542"/>
                </a:moveTo>
                <a:cubicBezTo>
                  <a:pt x="844" y="1542"/>
                  <a:pt x="809" y="1468"/>
                  <a:pt x="809" y="1321"/>
                </a:cubicBezTo>
                <a:cubicBezTo>
                  <a:pt x="809" y="1164"/>
                  <a:pt x="845" y="1085"/>
                  <a:pt x="917" y="1085"/>
                </a:cubicBezTo>
                <a:cubicBezTo>
                  <a:pt x="984" y="1085"/>
                  <a:pt x="1018" y="1162"/>
                  <a:pt x="1018" y="1317"/>
                </a:cubicBezTo>
                <a:cubicBezTo>
                  <a:pt x="1018" y="1467"/>
                  <a:pt x="983" y="1542"/>
                  <a:pt x="914" y="1542"/>
                </a:cubicBezTo>
                <a:close/>
                <a:moveTo>
                  <a:pt x="1388" y="1009"/>
                </a:moveTo>
                <a:cubicBezTo>
                  <a:pt x="1320" y="1009"/>
                  <a:pt x="1269" y="1036"/>
                  <a:pt x="1233" y="1089"/>
                </a:cubicBezTo>
                <a:cubicBezTo>
                  <a:pt x="1197" y="1142"/>
                  <a:pt x="1179" y="1221"/>
                  <a:pt x="1179" y="1325"/>
                </a:cubicBezTo>
                <a:cubicBezTo>
                  <a:pt x="1179" y="1420"/>
                  <a:pt x="1196" y="1492"/>
                  <a:pt x="1230" y="1542"/>
                </a:cubicBezTo>
                <a:cubicBezTo>
                  <a:pt x="1265" y="1592"/>
                  <a:pt x="1313" y="1617"/>
                  <a:pt x="1374" y="1617"/>
                </a:cubicBezTo>
                <a:cubicBezTo>
                  <a:pt x="1440" y="1617"/>
                  <a:pt x="1491" y="1591"/>
                  <a:pt x="1527" y="1539"/>
                </a:cubicBezTo>
                <a:cubicBezTo>
                  <a:pt x="1564" y="1486"/>
                  <a:pt x="1582" y="1410"/>
                  <a:pt x="1582" y="1311"/>
                </a:cubicBezTo>
                <a:cubicBezTo>
                  <a:pt x="1582" y="1110"/>
                  <a:pt x="1517" y="1009"/>
                  <a:pt x="1388" y="1009"/>
                </a:cubicBezTo>
                <a:close/>
                <a:moveTo>
                  <a:pt x="1381" y="1542"/>
                </a:moveTo>
                <a:cubicBezTo>
                  <a:pt x="1311" y="1542"/>
                  <a:pt x="1276" y="1468"/>
                  <a:pt x="1276" y="1321"/>
                </a:cubicBezTo>
                <a:cubicBezTo>
                  <a:pt x="1276" y="1164"/>
                  <a:pt x="1312" y="1085"/>
                  <a:pt x="1383" y="1085"/>
                </a:cubicBezTo>
                <a:cubicBezTo>
                  <a:pt x="1451" y="1085"/>
                  <a:pt x="1485" y="1162"/>
                  <a:pt x="1485" y="1317"/>
                </a:cubicBezTo>
                <a:cubicBezTo>
                  <a:pt x="1485" y="1467"/>
                  <a:pt x="1450" y="1542"/>
                  <a:pt x="1381" y="1542"/>
                </a:cubicBezTo>
                <a:close/>
                <a:moveTo>
                  <a:pt x="1691" y="1012"/>
                </a:moveTo>
                <a:cubicBezTo>
                  <a:pt x="1783" y="1012"/>
                  <a:pt x="1783" y="1012"/>
                  <a:pt x="1783" y="1012"/>
                </a:cubicBezTo>
                <a:cubicBezTo>
                  <a:pt x="1783" y="1600"/>
                  <a:pt x="1783" y="1600"/>
                  <a:pt x="1783" y="1600"/>
                </a:cubicBezTo>
                <a:cubicBezTo>
                  <a:pt x="1691" y="1600"/>
                  <a:pt x="1691" y="1600"/>
                  <a:pt x="1691" y="1600"/>
                </a:cubicBezTo>
                <a:lnTo>
                  <a:pt x="1691" y="1012"/>
                </a:lnTo>
                <a:close/>
                <a:moveTo>
                  <a:pt x="2100" y="1009"/>
                </a:moveTo>
                <a:cubicBezTo>
                  <a:pt x="2032" y="1009"/>
                  <a:pt x="1980" y="1036"/>
                  <a:pt x="1945" y="1089"/>
                </a:cubicBezTo>
                <a:cubicBezTo>
                  <a:pt x="1909" y="1142"/>
                  <a:pt x="1891" y="1221"/>
                  <a:pt x="1891" y="1325"/>
                </a:cubicBezTo>
                <a:cubicBezTo>
                  <a:pt x="1891" y="1420"/>
                  <a:pt x="1908" y="1492"/>
                  <a:pt x="1942" y="1542"/>
                </a:cubicBezTo>
                <a:cubicBezTo>
                  <a:pt x="1977" y="1592"/>
                  <a:pt x="2025" y="1617"/>
                  <a:pt x="2086" y="1617"/>
                </a:cubicBezTo>
                <a:cubicBezTo>
                  <a:pt x="2152" y="1617"/>
                  <a:pt x="2203" y="1591"/>
                  <a:pt x="2239" y="1539"/>
                </a:cubicBezTo>
                <a:cubicBezTo>
                  <a:pt x="2276" y="1486"/>
                  <a:pt x="2294" y="1410"/>
                  <a:pt x="2294" y="1311"/>
                </a:cubicBezTo>
                <a:cubicBezTo>
                  <a:pt x="2294" y="1110"/>
                  <a:pt x="2229" y="1009"/>
                  <a:pt x="2100" y="1009"/>
                </a:cubicBezTo>
                <a:close/>
                <a:moveTo>
                  <a:pt x="2093" y="1542"/>
                </a:moveTo>
                <a:cubicBezTo>
                  <a:pt x="2023" y="1542"/>
                  <a:pt x="1988" y="1468"/>
                  <a:pt x="1988" y="1321"/>
                </a:cubicBezTo>
                <a:cubicBezTo>
                  <a:pt x="1988" y="1164"/>
                  <a:pt x="2024" y="1085"/>
                  <a:pt x="2095" y="1085"/>
                </a:cubicBezTo>
                <a:cubicBezTo>
                  <a:pt x="2163" y="1085"/>
                  <a:pt x="2197" y="1162"/>
                  <a:pt x="2197" y="1317"/>
                </a:cubicBezTo>
                <a:cubicBezTo>
                  <a:pt x="2197" y="1467"/>
                  <a:pt x="2162" y="1542"/>
                  <a:pt x="2093" y="1542"/>
                </a:cubicBezTo>
                <a:close/>
                <a:moveTo>
                  <a:pt x="2391" y="1012"/>
                </a:moveTo>
                <a:cubicBezTo>
                  <a:pt x="2503" y="1012"/>
                  <a:pt x="2503" y="1012"/>
                  <a:pt x="2503" y="1012"/>
                </a:cubicBezTo>
                <a:cubicBezTo>
                  <a:pt x="2503" y="1600"/>
                  <a:pt x="2503" y="1600"/>
                  <a:pt x="2503" y="1600"/>
                </a:cubicBezTo>
                <a:cubicBezTo>
                  <a:pt x="2391" y="1600"/>
                  <a:pt x="2391" y="1600"/>
                  <a:pt x="2391" y="1600"/>
                </a:cubicBezTo>
                <a:lnTo>
                  <a:pt x="2391" y="1012"/>
                </a:lnTo>
                <a:close/>
                <a:moveTo>
                  <a:pt x="2651" y="1012"/>
                </a:moveTo>
                <a:cubicBezTo>
                  <a:pt x="2743" y="1012"/>
                  <a:pt x="2743" y="1012"/>
                  <a:pt x="2743" y="1012"/>
                </a:cubicBezTo>
                <a:cubicBezTo>
                  <a:pt x="2743" y="1600"/>
                  <a:pt x="2743" y="1600"/>
                  <a:pt x="2743" y="1600"/>
                </a:cubicBezTo>
                <a:cubicBezTo>
                  <a:pt x="2651" y="1600"/>
                  <a:pt x="2651" y="1600"/>
                  <a:pt x="2651" y="1600"/>
                </a:cubicBezTo>
                <a:lnTo>
                  <a:pt x="2651" y="1012"/>
                </a:lnTo>
                <a:close/>
                <a:moveTo>
                  <a:pt x="3057" y="1009"/>
                </a:moveTo>
                <a:cubicBezTo>
                  <a:pt x="2989" y="1009"/>
                  <a:pt x="2938" y="1036"/>
                  <a:pt x="2902" y="1089"/>
                </a:cubicBezTo>
                <a:cubicBezTo>
                  <a:pt x="2866" y="1142"/>
                  <a:pt x="2848" y="1221"/>
                  <a:pt x="2848" y="1325"/>
                </a:cubicBezTo>
                <a:cubicBezTo>
                  <a:pt x="2848" y="1420"/>
                  <a:pt x="2865" y="1492"/>
                  <a:pt x="2899" y="1542"/>
                </a:cubicBezTo>
                <a:cubicBezTo>
                  <a:pt x="2934" y="1592"/>
                  <a:pt x="2982" y="1617"/>
                  <a:pt x="3043" y="1617"/>
                </a:cubicBezTo>
                <a:cubicBezTo>
                  <a:pt x="3109" y="1617"/>
                  <a:pt x="3160" y="1591"/>
                  <a:pt x="3196" y="1539"/>
                </a:cubicBezTo>
                <a:cubicBezTo>
                  <a:pt x="3233" y="1486"/>
                  <a:pt x="3251" y="1410"/>
                  <a:pt x="3251" y="1311"/>
                </a:cubicBezTo>
                <a:cubicBezTo>
                  <a:pt x="3251" y="1110"/>
                  <a:pt x="3186" y="1009"/>
                  <a:pt x="3057" y="1009"/>
                </a:cubicBezTo>
                <a:close/>
                <a:moveTo>
                  <a:pt x="3050" y="1542"/>
                </a:moveTo>
                <a:cubicBezTo>
                  <a:pt x="2980" y="1542"/>
                  <a:pt x="2945" y="1468"/>
                  <a:pt x="2945" y="1321"/>
                </a:cubicBezTo>
                <a:cubicBezTo>
                  <a:pt x="2945" y="1164"/>
                  <a:pt x="2981" y="1085"/>
                  <a:pt x="3052" y="1085"/>
                </a:cubicBezTo>
                <a:cubicBezTo>
                  <a:pt x="3120" y="1085"/>
                  <a:pt x="3154" y="1162"/>
                  <a:pt x="3154" y="1317"/>
                </a:cubicBezTo>
                <a:cubicBezTo>
                  <a:pt x="3154" y="1467"/>
                  <a:pt x="3119" y="1542"/>
                  <a:pt x="3050" y="1542"/>
                </a:cubicBezTo>
                <a:close/>
                <a:moveTo>
                  <a:pt x="3524" y="1009"/>
                </a:moveTo>
                <a:cubicBezTo>
                  <a:pt x="3456" y="1009"/>
                  <a:pt x="3404" y="1036"/>
                  <a:pt x="3369" y="1089"/>
                </a:cubicBezTo>
                <a:cubicBezTo>
                  <a:pt x="3333" y="1142"/>
                  <a:pt x="3315" y="1221"/>
                  <a:pt x="3315" y="1325"/>
                </a:cubicBezTo>
                <a:cubicBezTo>
                  <a:pt x="3315" y="1420"/>
                  <a:pt x="3332" y="1492"/>
                  <a:pt x="3366" y="1542"/>
                </a:cubicBezTo>
                <a:cubicBezTo>
                  <a:pt x="3401" y="1592"/>
                  <a:pt x="3448" y="1617"/>
                  <a:pt x="3510" y="1617"/>
                </a:cubicBezTo>
                <a:cubicBezTo>
                  <a:pt x="3575" y="1617"/>
                  <a:pt x="3627" y="1591"/>
                  <a:pt x="3663" y="1539"/>
                </a:cubicBezTo>
                <a:cubicBezTo>
                  <a:pt x="3700" y="1486"/>
                  <a:pt x="3718" y="1410"/>
                  <a:pt x="3718" y="1311"/>
                </a:cubicBezTo>
                <a:cubicBezTo>
                  <a:pt x="3718" y="1110"/>
                  <a:pt x="3653" y="1009"/>
                  <a:pt x="3524" y="1009"/>
                </a:cubicBezTo>
                <a:close/>
                <a:moveTo>
                  <a:pt x="3517" y="1542"/>
                </a:moveTo>
                <a:cubicBezTo>
                  <a:pt x="3447" y="1542"/>
                  <a:pt x="3412" y="1468"/>
                  <a:pt x="3412" y="1321"/>
                </a:cubicBezTo>
                <a:cubicBezTo>
                  <a:pt x="3412" y="1164"/>
                  <a:pt x="3448" y="1085"/>
                  <a:pt x="3519" y="1085"/>
                </a:cubicBezTo>
                <a:cubicBezTo>
                  <a:pt x="3587" y="1085"/>
                  <a:pt x="3621" y="1162"/>
                  <a:pt x="3621" y="1317"/>
                </a:cubicBezTo>
                <a:cubicBezTo>
                  <a:pt x="3621" y="1467"/>
                  <a:pt x="3586" y="1542"/>
                  <a:pt x="3517" y="1542"/>
                </a:cubicBezTo>
                <a:close/>
                <a:moveTo>
                  <a:pt x="3991" y="1009"/>
                </a:moveTo>
                <a:cubicBezTo>
                  <a:pt x="3923" y="1009"/>
                  <a:pt x="3871" y="1036"/>
                  <a:pt x="3835" y="1089"/>
                </a:cubicBezTo>
                <a:cubicBezTo>
                  <a:pt x="3799" y="1142"/>
                  <a:pt x="3782" y="1221"/>
                  <a:pt x="3782" y="1325"/>
                </a:cubicBezTo>
                <a:cubicBezTo>
                  <a:pt x="3782" y="1420"/>
                  <a:pt x="3799" y="1492"/>
                  <a:pt x="3833" y="1542"/>
                </a:cubicBezTo>
                <a:cubicBezTo>
                  <a:pt x="3867" y="1592"/>
                  <a:pt x="3915" y="1617"/>
                  <a:pt x="3977" y="1617"/>
                </a:cubicBezTo>
                <a:cubicBezTo>
                  <a:pt x="4042" y="1617"/>
                  <a:pt x="4093" y="1591"/>
                  <a:pt x="4130" y="1539"/>
                </a:cubicBezTo>
                <a:cubicBezTo>
                  <a:pt x="4166" y="1486"/>
                  <a:pt x="4185" y="1410"/>
                  <a:pt x="4185" y="1311"/>
                </a:cubicBezTo>
                <a:cubicBezTo>
                  <a:pt x="4185" y="1110"/>
                  <a:pt x="4120" y="1009"/>
                  <a:pt x="3991" y="1009"/>
                </a:cubicBezTo>
                <a:close/>
                <a:moveTo>
                  <a:pt x="3984" y="1542"/>
                </a:moveTo>
                <a:cubicBezTo>
                  <a:pt x="3914" y="1542"/>
                  <a:pt x="3879" y="1468"/>
                  <a:pt x="3879" y="1321"/>
                </a:cubicBezTo>
                <a:cubicBezTo>
                  <a:pt x="3879" y="1164"/>
                  <a:pt x="3915" y="1085"/>
                  <a:pt x="3986" y="1085"/>
                </a:cubicBezTo>
                <a:cubicBezTo>
                  <a:pt x="4054" y="1085"/>
                  <a:pt x="4087" y="1162"/>
                  <a:pt x="4087" y="1317"/>
                </a:cubicBezTo>
                <a:cubicBezTo>
                  <a:pt x="4087" y="1467"/>
                  <a:pt x="4053" y="1542"/>
                  <a:pt x="3984" y="1542"/>
                </a:cubicBezTo>
                <a:close/>
                <a:moveTo>
                  <a:pt x="4291" y="1012"/>
                </a:moveTo>
                <a:cubicBezTo>
                  <a:pt x="4383" y="1012"/>
                  <a:pt x="4383" y="1012"/>
                  <a:pt x="4383" y="1012"/>
                </a:cubicBezTo>
                <a:cubicBezTo>
                  <a:pt x="4383" y="1600"/>
                  <a:pt x="4383" y="1600"/>
                  <a:pt x="4383" y="1600"/>
                </a:cubicBezTo>
                <a:cubicBezTo>
                  <a:pt x="4291" y="1600"/>
                  <a:pt x="4291" y="1600"/>
                  <a:pt x="4291" y="1600"/>
                </a:cubicBezTo>
                <a:lnTo>
                  <a:pt x="4291" y="1012"/>
                </a:lnTo>
                <a:close/>
                <a:moveTo>
                  <a:pt x="4703" y="1009"/>
                </a:moveTo>
                <a:cubicBezTo>
                  <a:pt x="4635" y="1009"/>
                  <a:pt x="4583" y="1036"/>
                  <a:pt x="4547" y="1089"/>
                </a:cubicBezTo>
                <a:cubicBezTo>
                  <a:pt x="4511" y="1142"/>
                  <a:pt x="4494" y="1221"/>
                  <a:pt x="4494" y="1325"/>
                </a:cubicBezTo>
                <a:cubicBezTo>
                  <a:pt x="4494" y="1420"/>
                  <a:pt x="4511" y="1492"/>
                  <a:pt x="4545" y="1542"/>
                </a:cubicBezTo>
                <a:cubicBezTo>
                  <a:pt x="4579" y="1592"/>
                  <a:pt x="4627" y="1617"/>
                  <a:pt x="4689" y="1617"/>
                </a:cubicBezTo>
                <a:cubicBezTo>
                  <a:pt x="4754" y="1617"/>
                  <a:pt x="4805" y="1591"/>
                  <a:pt x="4842" y="1539"/>
                </a:cubicBezTo>
                <a:cubicBezTo>
                  <a:pt x="4878" y="1486"/>
                  <a:pt x="4897" y="1410"/>
                  <a:pt x="4897" y="1311"/>
                </a:cubicBezTo>
                <a:cubicBezTo>
                  <a:pt x="4897" y="1110"/>
                  <a:pt x="4832" y="1009"/>
                  <a:pt x="4703" y="1009"/>
                </a:cubicBezTo>
                <a:close/>
                <a:moveTo>
                  <a:pt x="4696" y="1542"/>
                </a:moveTo>
                <a:cubicBezTo>
                  <a:pt x="4626" y="1542"/>
                  <a:pt x="4591" y="1468"/>
                  <a:pt x="4591" y="1321"/>
                </a:cubicBezTo>
                <a:cubicBezTo>
                  <a:pt x="4591" y="1164"/>
                  <a:pt x="4627" y="1085"/>
                  <a:pt x="4698" y="1085"/>
                </a:cubicBezTo>
                <a:cubicBezTo>
                  <a:pt x="4766" y="1085"/>
                  <a:pt x="4799" y="1162"/>
                  <a:pt x="4799" y="1317"/>
                </a:cubicBezTo>
                <a:cubicBezTo>
                  <a:pt x="4799" y="1467"/>
                  <a:pt x="4765" y="1542"/>
                  <a:pt x="4696" y="1542"/>
                </a:cubicBezTo>
                <a:close/>
                <a:moveTo>
                  <a:pt x="5169" y="1009"/>
                </a:moveTo>
                <a:cubicBezTo>
                  <a:pt x="5102" y="1009"/>
                  <a:pt x="5050" y="1036"/>
                  <a:pt x="5014" y="1089"/>
                </a:cubicBezTo>
                <a:cubicBezTo>
                  <a:pt x="4978" y="1142"/>
                  <a:pt x="4960" y="1221"/>
                  <a:pt x="4960" y="1325"/>
                </a:cubicBezTo>
                <a:cubicBezTo>
                  <a:pt x="4960" y="1420"/>
                  <a:pt x="4978" y="1492"/>
                  <a:pt x="5012" y="1542"/>
                </a:cubicBezTo>
                <a:cubicBezTo>
                  <a:pt x="5046" y="1592"/>
                  <a:pt x="5094" y="1617"/>
                  <a:pt x="5155" y="1617"/>
                </a:cubicBezTo>
                <a:cubicBezTo>
                  <a:pt x="5221" y="1617"/>
                  <a:pt x="5272" y="1591"/>
                  <a:pt x="5309" y="1539"/>
                </a:cubicBezTo>
                <a:cubicBezTo>
                  <a:pt x="5345" y="1486"/>
                  <a:pt x="5364" y="1410"/>
                  <a:pt x="5364" y="1311"/>
                </a:cubicBezTo>
                <a:cubicBezTo>
                  <a:pt x="5364" y="1110"/>
                  <a:pt x="5299" y="1009"/>
                  <a:pt x="5169" y="1009"/>
                </a:cubicBezTo>
                <a:close/>
                <a:moveTo>
                  <a:pt x="5163" y="1542"/>
                </a:moveTo>
                <a:cubicBezTo>
                  <a:pt x="5093" y="1542"/>
                  <a:pt x="5058" y="1468"/>
                  <a:pt x="5058" y="1321"/>
                </a:cubicBezTo>
                <a:cubicBezTo>
                  <a:pt x="5058" y="1164"/>
                  <a:pt x="5093" y="1085"/>
                  <a:pt x="5165" y="1085"/>
                </a:cubicBezTo>
                <a:cubicBezTo>
                  <a:pt x="5232" y="1085"/>
                  <a:pt x="5266" y="1162"/>
                  <a:pt x="5266" y="1317"/>
                </a:cubicBezTo>
                <a:cubicBezTo>
                  <a:pt x="5266" y="1467"/>
                  <a:pt x="5232" y="1542"/>
                  <a:pt x="5163" y="154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8" name="TextBox 27"/>
          <p:cNvSpPr txBox="1"/>
          <p:nvPr/>
        </p:nvSpPr>
        <p:spPr>
          <a:xfrm>
            <a:off x="7819915" y="4363967"/>
            <a:ext cx="2192447" cy="506901"/>
          </a:xfrm>
          <a:prstGeom prst="rect">
            <a:avLst/>
          </a:prstGeom>
          <a:noFill/>
        </p:spPr>
        <p:txBody>
          <a:bodyPr wrap="squar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57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Why did it happen?</a:t>
            </a:r>
          </a:p>
        </p:txBody>
      </p:sp>
      <p:sp>
        <p:nvSpPr>
          <p:cNvPr id="29" name="TextBox 28"/>
          <p:cNvSpPr txBox="1"/>
          <p:nvPr/>
        </p:nvSpPr>
        <p:spPr>
          <a:xfrm>
            <a:off x="9747442" y="4363967"/>
            <a:ext cx="2192447" cy="506901"/>
          </a:xfrm>
          <a:prstGeom prst="rect">
            <a:avLst/>
          </a:prstGeom>
          <a:noFill/>
        </p:spPr>
        <p:txBody>
          <a:bodyPr wrap="squar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57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What will happen?</a:t>
            </a:r>
          </a:p>
        </p:txBody>
      </p:sp>
      <p:sp>
        <p:nvSpPr>
          <p:cNvPr id="30" name="TextBox 29"/>
          <p:cNvSpPr txBox="1"/>
          <p:nvPr/>
        </p:nvSpPr>
        <p:spPr>
          <a:xfrm>
            <a:off x="11623744" y="4363967"/>
            <a:ext cx="2192447" cy="506901"/>
          </a:xfrm>
          <a:prstGeom prst="rect">
            <a:avLst/>
          </a:prstGeom>
          <a:noFill/>
        </p:spPr>
        <p:txBody>
          <a:bodyPr wrap="squar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57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What should I do?</a:t>
            </a:r>
          </a:p>
        </p:txBody>
      </p:sp>
      <p:sp>
        <p:nvSpPr>
          <p:cNvPr id="31" name="TextBox 30"/>
          <p:cNvSpPr txBox="1"/>
          <p:nvPr/>
        </p:nvSpPr>
        <p:spPr>
          <a:xfrm>
            <a:off x="5956419" y="4363967"/>
            <a:ext cx="2192447" cy="507089"/>
          </a:xfrm>
          <a:prstGeom prst="rect">
            <a:avLst/>
          </a:prstGeom>
          <a:noFill/>
        </p:spPr>
        <p:txBody>
          <a:bodyPr wrap="squar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57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What happened?</a:t>
            </a:r>
          </a:p>
        </p:txBody>
      </p:sp>
      <p:sp>
        <p:nvSpPr>
          <p:cNvPr id="26" name="TextBox 25"/>
          <p:cNvSpPr txBox="1"/>
          <p:nvPr/>
        </p:nvSpPr>
        <p:spPr>
          <a:xfrm>
            <a:off x="6894022" y="1850884"/>
            <a:ext cx="2192447" cy="566656"/>
          </a:xfrm>
          <a:prstGeom prst="rect">
            <a:avLst/>
          </a:prstGeom>
          <a:noFill/>
        </p:spPr>
        <p:txBody>
          <a:bodyPr wrap="squar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Descriptive</a:t>
            </a:r>
          </a:p>
        </p:txBody>
      </p:sp>
      <p:sp>
        <p:nvSpPr>
          <p:cNvPr id="32" name="TextBox 31"/>
          <p:cNvSpPr txBox="1"/>
          <p:nvPr/>
        </p:nvSpPr>
        <p:spPr>
          <a:xfrm>
            <a:off x="11505014" y="1865788"/>
            <a:ext cx="2192447" cy="566656"/>
          </a:xfrm>
          <a:prstGeom prst="rect">
            <a:avLst/>
          </a:prstGeom>
          <a:noFill/>
        </p:spPr>
        <p:txBody>
          <a:bodyPr wrap="squar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Prescriptive</a:t>
            </a:r>
          </a:p>
        </p:txBody>
      </p:sp>
      <p:sp>
        <p:nvSpPr>
          <p:cNvPr id="33" name="TextBox 32"/>
          <p:cNvSpPr txBox="1"/>
          <p:nvPr/>
        </p:nvSpPr>
        <p:spPr>
          <a:xfrm>
            <a:off x="9747442" y="1848066"/>
            <a:ext cx="2192447" cy="566656"/>
          </a:xfrm>
          <a:prstGeom prst="rect">
            <a:avLst/>
          </a:prstGeom>
          <a:noFill/>
        </p:spPr>
        <p:txBody>
          <a:bodyPr wrap="squar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chemeClr val="bg2">
                    <a:lumMod val="50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Predictive</a:t>
            </a:r>
          </a:p>
        </p:txBody>
      </p:sp>
    </p:spTree>
    <p:extLst>
      <p:ext uri="{BB962C8B-B14F-4D97-AF65-F5344CB8AC3E}">
        <p14:creationId xmlns:p14="http://schemas.microsoft.com/office/powerpoint/2010/main" val="35571514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50"/>
                                        <p:tgtEl>
                                          <p:spTgt spid="14"/>
                                        </p:tgtEl>
                                      </p:cBhvr>
                                    </p:animEffect>
                                  </p:childTnLst>
                                </p:cTn>
                              </p:par>
                              <p:par>
                                <p:cTn id="8" presetID="6" presetClass="emph" presetSubtype="0" accel="100000" autoRev="1" fill="hold" grpId="1" nodeType="withEffect">
                                  <p:stCondLst>
                                    <p:cond delay="0"/>
                                  </p:stCondLst>
                                  <p:childTnLst>
                                    <p:animScale>
                                      <p:cBhvr>
                                        <p:cTn id="9" dur="750" fill="hold"/>
                                        <p:tgtEl>
                                          <p:spTgt spid="14"/>
                                        </p:tgtEl>
                                      </p:cBhvr>
                                      <p:by x="80000" y="80000"/>
                                    </p:animScale>
                                  </p:childTnLst>
                                </p:cTn>
                              </p:par>
                              <p:par>
                                <p:cTn id="10" presetID="10" presetClass="entr" presetSubtype="0" fill="hold" nodeType="withEffect">
                                  <p:stCondLst>
                                    <p:cond delay="15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10" presetClass="entr" presetSubtype="0" fill="hold" grpId="0" nodeType="withEffect">
                                  <p:stCondLst>
                                    <p:cond delay="155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250"/>
                                        <p:tgtEl>
                                          <p:spTgt spid="27"/>
                                        </p:tgtEl>
                                      </p:cBhvr>
                                    </p:animEffect>
                                  </p:childTnLst>
                                </p:cTn>
                              </p:par>
                              <p:par>
                                <p:cTn id="16" presetID="35" presetClass="path" presetSubtype="0" decel="100000" fill="hold" grpId="1" nodeType="withEffect">
                                  <p:stCondLst>
                                    <p:cond delay="800"/>
                                  </p:stCondLst>
                                  <p:childTnLst>
                                    <p:animMotion origin="layout" path="M 1.87133E-6 3.25011E-6 L -0.04685 3.25011E-6 " pathEditMode="relative" rAng="0" ptsTypes="AA">
                                      <p:cBhvr>
                                        <p:cTn id="17" dur="1500" spd="-100000" fill="hold"/>
                                        <p:tgtEl>
                                          <p:spTgt spid="27"/>
                                        </p:tgtEl>
                                        <p:attrNameLst>
                                          <p:attrName>ppt_x</p:attrName>
                                          <p:attrName>ppt_y</p:attrName>
                                        </p:attrNameLst>
                                      </p:cBhvr>
                                      <p:rCtr x="-2349" y="0"/>
                                    </p:animMotion>
                                  </p:childTnLst>
                                </p:cTn>
                              </p:par>
                              <p:par>
                                <p:cTn id="18" presetID="35" presetClass="path" presetSubtype="0" decel="100000" fill="hold" nodeType="withEffect">
                                  <p:stCondLst>
                                    <p:cond delay="800"/>
                                  </p:stCondLst>
                                  <p:childTnLst>
                                    <p:animMotion origin="layout" path="M 1.87133E-6 3.25011E-6 L -0.04685 3.25011E-6 " pathEditMode="relative" rAng="0" ptsTypes="AA">
                                      <p:cBhvr>
                                        <p:cTn id="19" dur="1500" spd="-100000" fill="hold"/>
                                        <p:tgtEl>
                                          <p:spTgt spid="5"/>
                                        </p:tgtEl>
                                        <p:attrNameLst>
                                          <p:attrName>ppt_x</p:attrName>
                                          <p:attrName>ppt_y</p:attrName>
                                        </p:attrNameLst>
                                      </p:cBhvr>
                                      <p:rCtr x="-2349" y="0"/>
                                    </p:animMotion>
                                  </p:childTnLst>
                                </p:cTn>
                              </p:par>
                              <p:par>
                                <p:cTn id="20" presetID="10" presetClass="entr" presetSubtype="0" fill="hold" nodeType="withEffect">
                                  <p:stCondLst>
                                    <p:cond delay="85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6" presetClass="emph" presetSubtype="0" accel="100000" autoRev="1" fill="hold" nodeType="withEffect">
                                  <p:stCondLst>
                                    <p:cond delay="100"/>
                                  </p:stCondLst>
                                  <p:childTnLst>
                                    <p:animScale>
                                      <p:cBhvr>
                                        <p:cTn id="24" dur="750" fill="hold"/>
                                        <p:tgtEl>
                                          <p:spTgt spid="16"/>
                                        </p:tgtEl>
                                      </p:cBhvr>
                                      <p:by x="80000" y="80000"/>
                                    </p:animScale>
                                  </p:childTnLst>
                                </p:cTn>
                              </p:par>
                              <p:par>
                                <p:cTn id="25" presetID="10" presetClass="entr" presetSubtype="0" fill="hold" grpId="0" nodeType="withEffect">
                                  <p:stCondLst>
                                    <p:cond delay="9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250"/>
                                        <p:tgtEl>
                                          <p:spTgt spid="13"/>
                                        </p:tgtEl>
                                      </p:cBhvr>
                                    </p:animEffect>
                                  </p:childTnLst>
                                </p:cTn>
                              </p:par>
                              <p:par>
                                <p:cTn id="28" presetID="6" presetClass="emph" presetSubtype="0" accel="100000" autoRev="1" fill="hold" grpId="1" nodeType="withEffect">
                                  <p:stCondLst>
                                    <p:cond delay="200"/>
                                  </p:stCondLst>
                                  <p:childTnLst>
                                    <p:animScale>
                                      <p:cBhvr>
                                        <p:cTn id="29" dur="750" fill="hold"/>
                                        <p:tgtEl>
                                          <p:spTgt spid="13"/>
                                        </p:tgtEl>
                                      </p:cBhvr>
                                      <p:by x="80000" y="80000"/>
                                    </p:animScale>
                                  </p:childTnLst>
                                </p:cTn>
                              </p:par>
                              <p:par>
                                <p:cTn id="30" presetID="10" presetClass="entr" presetSubtype="0" fill="hold" grpId="0" nodeType="withEffect">
                                  <p:stCondLst>
                                    <p:cond delay="105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6" presetClass="emph" presetSubtype="0" accel="100000" autoRev="1" fill="hold" grpId="1" nodeType="withEffect">
                                  <p:stCondLst>
                                    <p:cond delay="300"/>
                                  </p:stCondLst>
                                  <p:childTnLst>
                                    <p:animScale>
                                      <p:cBhvr>
                                        <p:cTn id="34" dur="750" fill="hold"/>
                                        <p:tgtEl>
                                          <p:spTgt spid="15"/>
                                        </p:tgtEl>
                                      </p:cBhvr>
                                      <p:by x="80000" y="80000"/>
                                    </p:animScale>
                                  </p:childTnLst>
                                </p:cTn>
                              </p:par>
                              <p:par>
                                <p:cTn id="35" presetID="10" presetClass="entr" presetSubtype="0" fill="hold" grpId="0" nodeType="withEffect">
                                  <p:stCondLst>
                                    <p:cond delay="115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250"/>
                                        <p:tgtEl>
                                          <p:spTgt spid="8"/>
                                        </p:tgtEl>
                                      </p:cBhvr>
                                    </p:animEffect>
                                  </p:childTnLst>
                                </p:cTn>
                              </p:par>
                              <p:par>
                                <p:cTn id="38" presetID="6" presetClass="emph" presetSubtype="0" accel="100000" autoRev="1" fill="hold" grpId="1" nodeType="withEffect">
                                  <p:stCondLst>
                                    <p:cond delay="500"/>
                                  </p:stCondLst>
                                  <p:childTnLst>
                                    <p:animScale>
                                      <p:cBhvr>
                                        <p:cTn id="39" dur="750" fill="hold"/>
                                        <p:tgtEl>
                                          <p:spTgt spid="8"/>
                                        </p:tgtEl>
                                      </p:cBhvr>
                                      <p:by x="80000" y="80000"/>
                                    </p:animScale>
                                  </p:childTnLst>
                                </p:cTn>
                              </p:par>
                              <p:par>
                                <p:cTn id="40" presetID="35" presetClass="path" presetSubtype="0" decel="100000" fill="hold" grpId="0" nodeType="withEffect">
                                  <p:stCondLst>
                                    <p:cond delay="800"/>
                                  </p:stCondLst>
                                  <p:childTnLst>
                                    <p:animMotion origin="layout" path="M 1.87133E-6 3.25011E-6 L -0.04685 3.25011E-6 " pathEditMode="relative" rAng="0" ptsTypes="AA">
                                      <p:cBhvr>
                                        <p:cTn id="41" dur="1500" spd="-100000" fill="hold"/>
                                        <p:tgtEl>
                                          <p:spTgt spid="3"/>
                                        </p:tgtEl>
                                        <p:attrNameLst>
                                          <p:attrName>ppt_x</p:attrName>
                                          <p:attrName>ppt_y</p:attrName>
                                        </p:attrNameLst>
                                      </p:cBhvr>
                                      <p:rCtr x="-2349" y="0"/>
                                    </p:animMotion>
                                  </p:childTnLst>
                                </p:cTn>
                              </p:par>
                              <p:par>
                                <p:cTn id="42" presetID="10" presetClass="entr" presetSubtype="0" fill="hold" grpId="0" nodeType="withEffect">
                                  <p:stCondLst>
                                    <p:cond delay="16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par>
                                <p:cTn id="45" presetID="35" presetClass="path" presetSubtype="0" decel="100000" fill="hold" grpId="1" nodeType="withEffect">
                                  <p:stCondLst>
                                    <p:cond delay="900"/>
                                  </p:stCondLst>
                                  <p:childTnLst>
                                    <p:animMotion origin="layout" path="M 2.47894E-6 2.7281E-6 L -0.04685 2.7281E-6 " pathEditMode="relative" rAng="0" ptsTypes="AA">
                                      <p:cBhvr>
                                        <p:cTn id="46" dur="1400" spd="-100000" fill="hold"/>
                                        <p:tgtEl>
                                          <p:spTgt spid="2"/>
                                        </p:tgtEl>
                                        <p:attrNameLst>
                                          <p:attrName>ppt_x</p:attrName>
                                          <p:attrName>ppt_y</p:attrName>
                                        </p:attrNameLst>
                                      </p:cBhvr>
                                      <p:rCtr x="-2349" y="0"/>
                                    </p:animMotion>
                                  </p:childTnLst>
                                </p:cTn>
                              </p:par>
                              <p:par>
                                <p:cTn id="47" presetID="1" presetClass="entr" presetSubtype="0" fill="hold" grpId="0" nodeType="withEffect">
                                  <p:stCondLst>
                                    <p:cond delay="75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75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250"/>
                                        <p:tgtEl>
                                          <p:spTgt spid="21"/>
                                        </p:tgtEl>
                                      </p:cBhvr>
                                    </p:animEffect>
                                  </p:childTnLst>
                                </p:cTn>
                              </p:par>
                              <p:par>
                                <p:cTn id="54" presetID="6" presetClass="emph" presetSubtype="0" accel="100000" autoRev="1" fill="hold" grpId="1" nodeType="withEffect">
                                  <p:stCondLst>
                                    <p:cond delay="0"/>
                                  </p:stCondLst>
                                  <p:childTnLst>
                                    <p:animScale>
                                      <p:cBhvr>
                                        <p:cTn id="55" dur="750" fill="hold"/>
                                        <p:tgtEl>
                                          <p:spTgt spid="21"/>
                                        </p:tgtEl>
                                      </p:cBhvr>
                                      <p:by x="80000" y="80000"/>
                                    </p:animScale>
                                  </p:childTnLst>
                                </p:cTn>
                              </p:par>
                              <p:par>
                                <p:cTn id="56" presetID="10" presetClass="entr" presetSubtype="0" fill="hold" grpId="0" nodeType="withEffect">
                                  <p:stCondLst>
                                    <p:cond delay="100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250"/>
                                        <p:tgtEl>
                                          <p:spTgt spid="24"/>
                                        </p:tgtEl>
                                      </p:cBhvr>
                                    </p:animEffect>
                                  </p:childTnLst>
                                </p:cTn>
                              </p:par>
                              <p:par>
                                <p:cTn id="59" presetID="6" presetClass="emph" presetSubtype="0" accel="100000" autoRev="1" fill="hold" grpId="1" nodeType="withEffect">
                                  <p:stCondLst>
                                    <p:cond delay="250"/>
                                  </p:stCondLst>
                                  <p:childTnLst>
                                    <p:animScale>
                                      <p:cBhvr>
                                        <p:cTn id="60" dur="750" fill="hold"/>
                                        <p:tgtEl>
                                          <p:spTgt spid="24"/>
                                        </p:tgtEl>
                                      </p:cBhvr>
                                      <p:by x="80000" y="80000"/>
                                    </p:animScale>
                                  </p:childTnLst>
                                </p:cTn>
                              </p:par>
                              <p:par>
                                <p:cTn id="61" presetID="10" presetClass="entr" presetSubtype="0" fill="hold" grpId="0" nodeType="withEffect">
                                  <p:stCondLst>
                                    <p:cond delay="125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250"/>
                                        <p:tgtEl>
                                          <p:spTgt spid="23"/>
                                        </p:tgtEl>
                                      </p:cBhvr>
                                    </p:animEffect>
                                  </p:childTnLst>
                                </p:cTn>
                              </p:par>
                              <p:par>
                                <p:cTn id="64" presetID="6" presetClass="emph" presetSubtype="0" accel="100000" autoRev="1" fill="hold" grpId="1" nodeType="withEffect">
                                  <p:stCondLst>
                                    <p:cond delay="500"/>
                                  </p:stCondLst>
                                  <p:childTnLst>
                                    <p:animScale>
                                      <p:cBhvr>
                                        <p:cTn id="65" dur="750" fill="hold"/>
                                        <p:tgtEl>
                                          <p:spTgt spid="23"/>
                                        </p:tgtEl>
                                      </p:cBhvr>
                                      <p:by x="80000" y="80000"/>
                                    </p:animScale>
                                  </p:childTnLst>
                                </p:cTn>
                              </p:par>
                              <p:par>
                                <p:cTn id="66" presetID="10" presetClass="entr" presetSubtype="0" fill="hold" grpId="0" nodeType="withEffect">
                                  <p:stCondLst>
                                    <p:cond delay="150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250"/>
                                        <p:tgtEl>
                                          <p:spTgt spid="22"/>
                                        </p:tgtEl>
                                      </p:cBhvr>
                                    </p:animEffect>
                                  </p:childTnLst>
                                </p:cTn>
                              </p:par>
                              <p:par>
                                <p:cTn id="69" presetID="6" presetClass="emph" presetSubtype="0" accel="100000" autoRev="1" fill="hold" grpId="1" nodeType="withEffect">
                                  <p:stCondLst>
                                    <p:cond delay="750"/>
                                  </p:stCondLst>
                                  <p:childTnLst>
                                    <p:animScale>
                                      <p:cBhvr>
                                        <p:cTn id="70" dur="750" fill="hold"/>
                                        <p:tgtEl>
                                          <p:spTgt spid="22"/>
                                        </p:tgtEl>
                                      </p:cBhvr>
                                      <p:by x="80000" y="80000"/>
                                    </p:animScale>
                                  </p:childTnLst>
                                </p:cTn>
                              </p:par>
                              <p:par>
                                <p:cTn id="71" presetID="10" presetClass="entr" presetSubtype="0" fill="hold" grpId="0" nodeType="withEffect">
                                  <p:stCondLst>
                                    <p:cond delay="185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250"/>
                                        <p:tgtEl>
                                          <p:spTgt spid="25"/>
                                        </p:tgtEl>
                                      </p:cBhvr>
                                    </p:animEffect>
                                  </p:childTnLst>
                                </p:cTn>
                              </p:par>
                              <p:par>
                                <p:cTn id="74" presetID="6" presetClass="emph" presetSubtype="0" accel="100000" autoRev="1" fill="hold" grpId="1" nodeType="withEffect">
                                  <p:stCondLst>
                                    <p:cond delay="1000"/>
                                  </p:stCondLst>
                                  <p:childTnLst>
                                    <p:animScale>
                                      <p:cBhvr>
                                        <p:cTn id="75" dur="750" fill="hold"/>
                                        <p:tgtEl>
                                          <p:spTgt spid="25"/>
                                        </p:tgtEl>
                                      </p:cBhvr>
                                      <p:by x="80000" y="80000"/>
                                    </p:animScale>
                                  </p:childTnLst>
                                </p:cTn>
                              </p:par>
                              <p:par>
                                <p:cTn id="76" presetID="42" presetClass="path" presetSubtype="0" accel="10000" decel="90000" fill="hold" grpId="2" nodeType="withEffect">
                                  <p:stCondLst>
                                    <p:cond delay="500"/>
                                  </p:stCondLst>
                                  <p:childTnLst>
                                    <p:animMotion origin="layout" path="M -1.12841E-6 -6.7635E-7 L -0.35333 -6.7635E-7 " pathEditMode="relative" rAng="0" ptsTypes="AA">
                                      <p:cBhvr>
                                        <p:cTn id="77" dur="2000" fill="hold"/>
                                        <p:tgtEl>
                                          <p:spTgt spid="25"/>
                                        </p:tgtEl>
                                        <p:attrNameLst>
                                          <p:attrName>ppt_x</p:attrName>
                                          <p:attrName>ppt_y</p:attrName>
                                        </p:attrNameLst>
                                      </p:cBhvr>
                                      <p:rCtr x="-17667" y="0"/>
                                    </p:animMotion>
                                  </p:childTnLst>
                                </p:cTn>
                              </p:par>
                              <p:par>
                                <p:cTn id="78" presetID="42" presetClass="path" presetSubtype="0" accel="10000" decel="90000" fill="hold" grpId="2" nodeType="withEffect">
                                  <p:stCondLst>
                                    <p:cond delay="500"/>
                                  </p:stCondLst>
                                  <p:childTnLst>
                                    <p:animMotion origin="layout" path="M -1.12841E-6 -6.7635E-7 L -0.35333 -6.7635E-7 " pathEditMode="relative" rAng="0" ptsTypes="AA">
                                      <p:cBhvr>
                                        <p:cTn id="79" dur="2000" fill="hold"/>
                                        <p:tgtEl>
                                          <p:spTgt spid="22"/>
                                        </p:tgtEl>
                                        <p:attrNameLst>
                                          <p:attrName>ppt_x</p:attrName>
                                          <p:attrName>ppt_y</p:attrName>
                                        </p:attrNameLst>
                                      </p:cBhvr>
                                      <p:rCtr x="-17667" y="0"/>
                                    </p:animMotion>
                                  </p:childTnLst>
                                </p:cTn>
                              </p:par>
                              <p:par>
                                <p:cTn id="80" presetID="42" presetClass="path" presetSubtype="0" accel="10000" decel="90000" fill="hold" grpId="2" nodeType="withEffect">
                                  <p:stCondLst>
                                    <p:cond delay="500"/>
                                  </p:stCondLst>
                                  <p:childTnLst>
                                    <p:animMotion origin="layout" path="M -2.24917E-6 3.85837E-7 L -0.35333 -1.14389E-6 " pathEditMode="relative" rAng="0" ptsTypes="AA">
                                      <p:cBhvr>
                                        <p:cTn id="81" dur="2000" fill="hold"/>
                                        <p:tgtEl>
                                          <p:spTgt spid="23"/>
                                        </p:tgtEl>
                                        <p:attrNameLst>
                                          <p:attrName>ppt_x</p:attrName>
                                          <p:attrName>ppt_y</p:attrName>
                                        </p:attrNameLst>
                                      </p:cBhvr>
                                      <p:rCtr x="-16748" y="-1089"/>
                                    </p:animMotion>
                                  </p:childTnLst>
                                </p:cTn>
                              </p:par>
                              <p:par>
                                <p:cTn id="82" presetID="42" presetClass="path" presetSubtype="0" accel="10000" decel="90000" fill="hold" grpId="2" nodeType="withEffect">
                                  <p:stCondLst>
                                    <p:cond delay="500"/>
                                  </p:stCondLst>
                                  <p:childTnLst>
                                    <p:animMotion origin="layout" path="M -2.24917E-6 3.85837E-7 L -0.35333 -1.14389E-6 " pathEditMode="relative" rAng="0" ptsTypes="AA">
                                      <p:cBhvr>
                                        <p:cTn id="83" dur="2000" fill="hold"/>
                                        <p:tgtEl>
                                          <p:spTgt spid="24"/>
                                        </p:tgtEl>
                                        <p:attrNameLst>
                                          <p:attrName>ppt_x</p:attrName>
                                          <p:attrName>ppt_y</p:attrName>
                                        </p:attrNameLst>
                                      </p:cBhvr>
                                      <p:rCtr x="-16748" y="-1089"/>
                                    </p:animMotion>
                                  </p:childTnLst>
                                </p:cTn>
                              </p:par>
                              <p:par>
                                <p:cTn id="84" presetID="42" presetClass="path" presetSubtype="0" accel="10000" decel="90000" fill="hold" grpId="2" nodeType="withEffect">
                                  <p:stCondLst>
                                    <p:cond delay="500"/>
                                  </p:stCondLst>
                                  <p:childTnLst>
                                    <p:animMotion origin="layout" path="M -2.24917E-6 3.85837E-7 L -0.35333 -1.14389E-6 " pathEditMode="relative" rAng="0" ptsTypes="AA">
                                      <p:cBhvr>
                                        <p:cTn id="85" dur="2000" fill="hold"/>
                                        <p:tgtEl>
                                          <p:spTgt spid="21"/>
                                        </p:tgtEl>
                                        <p:attrNameLst>
                                          <p:attrName>ppt_x</p:attrName>
                                          <p:attrName>ppt_y</p:attrName>
                                        </p:attrNameLst>
                                      </p:cBhvr>
                                      <p:rCtr x="-16748" y="-1089"/>
                                    </p:animMotion>
                                  </p:childTnLst>
                                </p:cTn>
                              </p:par>
                              <p:par>
                                <p:cTn id="86" presetID="42" presetClass="path" presetSubtype="0" accel="10000" decel="90000" fill="hold" grpId="2" nodeType="withEffect">
                                  <p:stCondLst>
                                    <p:cond delay="500"/>
                                  </p:stCondLst>
                                  <p:childTnLst>
                                    <p:animMotion origin="layout" path="M 2.47894E-6 2.7281E-6 L 0.28108 2.7281E-6 " pathEditMode="relative" rAng="0" ptsTypes="AA">
                                      <p:cBhvr>
                                        <p:cTn id="87" dur="2000" fill="hold"/>
                                        <p:tgtEl>
                                          <p:spTgt spid="2"/>
                                        </p:tgtEl>
                                        <p:attrNameLst>
                                          <p:attrName>ppt_x</p:attrName>
                                          <p:attrName>ppt_y</p:attrName>
                                        </p:attrNameLst>
                                      </p:cBhvr>
                                      <p:rCtr x="14054" y="0"/>
                                    </p:animMotion>
                                  </p:childTnLst>
                                </p:cTn>
                              </p:par>
                              <p:par>
                                <p:cTn id="88" presetID="42" presetClass="path" presetSubtype="0" accel="10000" decel="90000" fill="hold" grpId="1" nodeType="withEffect">
                                  <p:stCondLst>
                                    <p:cond delay="500"/>
                                  </p:stCondLst>
                                  <p:childTnLst>
                                    <p:animMotion origin="layout" path="M -4.43707E-6 2.97776E-6 L 0.28326 2.97776E-6 " pathEditMode="relative" rAng="0" ptsTypes="AA">
                                      <p:cBhvr>
                                        <p:cTn id="89" dur="2000" fill="hold"/>
                                        <p:tgtEl>
                                          <p:spTgt spid="3"/>
                                        </p:tgtEl>
                                        <p:attrNameLst>
                                          <p:attrName>ppt_x</p:attrName>
                                          <p:attrName>ppt_y</p:attrName>
                                        </p:attrNameLst>
                                      </p:cBhvr>
                                      <p:rCtr x="14156" y="0"/>
                                    </p:animMotion>
                                  </p:childTnLst>
                                </p:cTn>
                              </p:par>
                              <p:par>
                                <p:cTn id="90" presetID="42" presetClass="path" presetSubtype="0" accel="10000" decel="90000" fill="hold" grpId="2" nodeType="withEffect">
                                  <p:stCondLst>
                                    <p:cond delay="500"/>
                                  </p:stCondLst>
                                  <p:childTnLst>
                                    <p:animMotion origin="layout" path="M -2.24917E-6 3.85837E-7 L -0.35333 -1.14389E-6 " pathEditMode="relative" rAng="0" ptsTypes="AA">
                                      <p:cBhvr>
                                        <p:cTn id="91" dur="2000" fill="hold"/>
                                        <p:tgtEl>
                                          <p:spTgt spid="8"/>
                                        </p:tgtEl>
                                        <p:attrNameLst>
                                          <p:attrName>ppt_x</p:attrName>
                                          <p:attrName>ppt_y</p:attrName>
                                        </p:attrNameLst>
                                      </p:cBhvr>
                                      <p:rCtr x="-16748" y="-1089"/>
                                    </p:animMotion>
                                  </p:childTnLst>
                                </p:cTn>
                              </p:par>
                              <p:par>
                                <p:cTn id="92" presetID="42" presetClass="path" presetSubtype="0" accel="10000" decel="90000" fill="hold" nodeType="withEffect">
                                  <p:stCondLst>
                                    <p:cond delay="500"/>
                                  </p:stCondLst>
                                  <p:childTnLst>
                                    <p:animMotion origin="layout" path="M 1.87133E-6 3.25011E-6 L -0.35333 3.25011E-6 " pathEditMode="relative" rAng="0" ptsTypes="AA">
                                      <p:cBhvr>
                                        <p:cTn id="93" dur="2000" fill="hold"/>
                                        <p:tgtEl>
                                          <p:spTgt spid="5"/>
                                        </p:tgtEl>
                                        <p:attrNameLst>
                                          <p:attrName>ppt_x</p:attrName>
                                          <p:attrName>ppt_y</p:attrName>
                                        </p:attrNameLst>
                                      </p:cBhvr>
                                      <p:rCtr x="-17667" y="0"/>
                                    </p:animMotion>
                                  </p:childTnLst>
                                </p:cTn>
                              </p:par>
                              <p:par>
                                <p:cTn id="94" presetID="42" presetClass="path" presetSubtype="0" accel="10000" decel="90000" fill="hold" grpId="2" nodeType="withEffect">
                                  <p:stCondLst>
                                    <p:cond delay="500"/>
                                  </p:stCondLst>
                                  <p:childTnLst>
                                    <p:animMotion origin="layout" path="M -2.24917E-6 3.85837E-7 L -0.35333 -1.14389E-6 " pathEditMode="relative" rAng="0" ptsTypes="AA">
                                      <p:cBhvr>
                                        <p:cTn id="95" dur="2000" fill="hold"/>
                                        <p:tgtEl>
                                          <p:spTgt spid="15"/>
                                        </p:tgtEl>
                                        <p:attrNameLst>
                                          <p:attrName>ppt_x</p:attrName>
                                          <p:attrName>ppt_y</p:attrName>
                                        </p:attrNameLst>
                                      </p:cBhvr>
                                      <p:rCtr x="-16748" y="-1089"/>
                                    </p:animMotion>
                                  </p:childTnLst>
                                </p:cTn>
                              </p:par>
                              <p:par>
                                <p:cTn id="96" presetID="42" presetClass="path" presetSubtype="0" accel="10000" decel="90000" fill="hold" grpId="2" nodeType="withEffect">
                                  <p:stCondLst>
                                    <p:cond delay="500"/>
                                  </p:stCondLst>
                                  <p:childTnLst>
                                    <p:animMotion origin="layout" path="M -2.24917E-6 3.85837E-7 L -0.35333 -1.14389E-6 " pathEditMode="relative" rAng="0" ptsTypes="AA">
                                      <p:cBhvr>
                                        <p:cTn id="97" dur="2000" fill="hold"/>
                                        <p:tgtEl>
                                          <p:spTgt spid="13"/>
                                        </p:tgtEl>
                                        <p:attrNameLst>
                                          <p:attrName>ppt_x</p:attrName>
                                          <p:attrName>ppt_y</p:attrName>
                                        </p:attrNameLst>
                                      </p:cBhvr>
                                      <p:rCtr x="-16748" y="-1089"/>
                                    </p:animMotion>
                                  </p:childTnLst>
                                </p:cTn>
                              </p:par>
                              <p:par>
                                <p:cTn id="98" presetID="42" presetClass="path" presetSubtype="0" accel="10000" decel="90000" fill="hold" nodeType="withEffect">
                                  <p:stCondLst>
                                    <p:cond delay="500"/>
                                  </p:stCondLst>
                                  <p:childTnLst>
                                    <p:animMotion origin="layout" path="M -2.24917E-6 3.85837E-7 L -0.35333 -1.14389E-6 " pathEditMode="relative" rAng="0" ptsTypes="AA">
                                      <p:cBhvr>
                                        <p:cTn id="99" dur="2000" fill="hold"/>
                                        <p:tgtEl>
                                          <p:spTgt spid="16"/>
                                        </p:tgtEl>
                                        <p:attrNameLst>
                                          <p:attrName>ppt_x</p:attrName>
                                          <p:attrName>ppt_y</p:attrName>
                                        </p:attrNameLst>
                                      </p:cBhvr>
                                      <p:rCtr x="-16748" y="-1089"/>
                                    </p:animMotion>
                                  </p:childTnLst>
                                </p:cTn>
                              </p:par>
                              <p:par>
                                <p:cTn id="100" presetID="42" presetClass="path" presetSubtype="0" accel="10000" decel="90000" fill="hold" grpId="2" nodeType="withEffect">
                                  <p:stCondLst>
                                    <p:cond delay="500"/>
                                  </p:stCondLst>
                                  <p:childTnLst>
                                    <p:animMotion origin="layout" path="M -2.24917E-6 3.85837E-7 L -0.35333 -1.14389E-6 " pathEditMode="relative" rAng="0" ptsTypes="AA">
                                      <p:cBhvr>
                                        <p:cTn id="101" dur="2000" fill="hold"/>
                                        <p:tgtEl>
                                          <p:spTgt spid="14"/>
                                        </p:tgtEl>
                                        <p:attrNameLst>
                                          <p:attrName>ppt_x</p:attrName>
                                          <p:attrName>ppt_y</p:attrName>
                                        </p:attrNameLst>
                                      </p:cBhvr>
                                      <p:rCtr x="-16748" y="-1089"/>
                                    </p:animMotion>
                                  </p:childTnLst>
                                </p:cTn>
                              </p:par>
                              <p:par>
                                <p:cTn id="102" presetID="42" presetClass="path" presetSubtype="0" accel="10000" decel="90000" fill="hold" grpId="2" nodeType="withEffect">
                                  <p:stCondLst>
                                    <p:cond delay="500"/>
                                  </p:stCondLst>
                                  <p:childTnLst>
                                    <p:animMotion origin="layout" path="M 1.87133E-6 3.25011E-6 L -0.35333 3.25011E-6 " pathEditMode="relative" rAng="0" ptsTypes="AA">
                                      <p:cBhvr>
                                        <p:cTn id="103" dur="2000" fill="hold"/>
                                        <p:tgtEl>
                                          <p:spTgt spid="27"/>
                                        </p:tgtEl>
                                        <p:attrNameLst>
                                          <p:attrName>ppt_x</p:attrName>
                                          <p:attrName>ppt_y</p:attrName>
                                        </p:attrNameLst>
                                      </p:cBhvr>
                                      <p:rCtr x="-17667" y="0"/>
                                    </p:animMotion>
                                  </p:childTnLst>
                                </p:cTn>
                              </p:par>
                              <p:par>
                                <p:cTn id="104" presetID="10" presetClass="exit" presetSubtype="0" fill="hold" grpId="3" nodeType="withEffect">
                                  <p:stCondLst>
                                    <p:cond delay="500"/>
                                  </p:stCondLst>
                                  <p:childTnLst>
                                    <p:animEffect transition="out" filter="fade">
                                      <p:cBhvr>
                                        <p:cTn id="105" dur="250"/>
                                        <p:tgtEl>
                                          <p:spTgt spid="27"/>
                                        </p:tgtEl>
                                      </p:cBhvr>
                                    </p:animEffect>
                                    <p:set>
                                      <p:cBhvr>
                                        <p:cTn id="106" dur="1" fill="hold">
                                          <p:stCondLst>
                                            <p:cond delay="249"/>
                                          </p:stCondLst>
                                        </p:cTn>
                                        <p:tgtEl>
                                          <p:spTgt spid="27"/>
                                        </p:tgtEl>
                                        <p:attrNameLst>
                                          <p:attrName>style.visibility</p:attrName>
                                        </p:attrNameLst>
                                      </p:cBhvr>
                                      <p:to>
                                        <p:strVal val="hidden"/>
                                      </p:to>
                                    </p:set>
                                  </p:childTnLst>
                                </p:cTn>
                              </p:par>
                              <p:par>
                                <p:cTn id="107" presetID="10" presetClass="entr" presetSubtype="0" fill="hold" grpId="1" nodeType="withEffect">
                                  <p:stCondLst>
                                    <p:cond delay="75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250"/>
                                        <p:tgtEl>
                                          <p:spTgt spid="31"/>
                                        </p:tgtEl>
                                      </p:cBhvr>
                                    </p:animEffect>
                                  </p:childTnLst>
                                </p:cTn>
                              </p:par>
                              <p:par>
                                <p:cTn id="110" presetID="42" presetClass="path" presetSubtype="0" accel="10000" decel="90000" fill="hold" grpId="0" nodeType="withEffect">
                                  <p:stCondLst>
                                    <p:cond delay="500"/>
                                  </p:stCondLst>
                                  <p:childTnLst>
                                    <p:animMotion origin="layout" path="M 3.6916E-6 -2.94598E-6 L -0.35334 -2.94598E-6 " pathEditMode="relative" rAng="0" ptsTypes="AA">
                                      <p:cBhvr>
                                        <p:cTn id="111" dur="2000" fill="hold"/>
                                        <p:tgtEl>
                                          <p:spTgt spid="31"/>
                                        </p:tgtEl>
                                        <p:attrNameLst>
                                          <p:attrName>ppt_x</p:attrName>
                                          <p:attrName>ppt_y</p:attrName>
                                        </p:attrNameLst>
                                      </p:cBhvr>
                                      <p:rCtr x="-17667" y="0"/>
                                    </p:animMotion>
                                  </p:childTnLst>
                                </p:cTn>
                              </p:par>
                              <p:par>
                                <p:cTn id="112" presetID="10" presetClass="entr" presetSubtype="0" fill="hold" grpId="0" nodeType="withEffect">
                                  <p:stCondLst>
                                    <p:cond delay="1000"/>
                                  </p:stCondLst>
                                  <p:childTnLst>
                                    <p:set>
                                      <p:cBhvr>
                                        <p:cTn id="113" dur="1" fill="hold">
                                          <p:stCondLst>
                                            <p:cond delay="0"/>
                                          </p:stCondLst>
                                        </p:cTn>
                                        <p:tgtEl>
                                          <p:spTgt spid="28"/>
                                        </p:tgtEl>
                                        <p:attrNameLst>
                                          <p:attrName>style.visibility</p:attrName>
                                        </p:attrNameLst>
                                      </p:cBhvr>
                                      <p:to>
                                        <p:strVal val="visible"/>
                                      </p:to>
                                    </p:set>
                                    <p:animEffect transition="in" filter="fade">
                                      <p:cBhvr>
                                        <p:cTn id="114" dur="250"/>
                                        <p:tgtEl>
                                          <p:spTgt spid="28"/>
                                        </p:tgtEl>
                                      </p:cBhvr>
                                    </p:animEffect>
                                  </p:childTnLst>
                                </p:cTn>
                              </p:par>
                              <p:par>
                                <p:cTn id="115" presetID="42" presetClass="path" presetSubtype="0" accel="10000" decel="90000" fill="hold" grpId="1" nodeType="withEffect">
                                  <p:stCondLst>
                                    <p:cond delay="500"/>
                                  </p:stCondLst>
                                  <p:childTnLst>
                                    <p:animMotion origin="layout" path="M 3.6916E-6 -2.94598E-6 L -0.35334 -2.94598E-6 " pathEditMode="relative" rAng="0" ptsTypes="AA">
                                      <p:cBhvr>
                                        <p:cTn id="116" dur="2000" fill="hold"/>
                                        <p:tgtEl>
                                          <p:spTgt spid="28"/>
                                        </p:tgtEl>
                                        <p:attrNameLst>
                                          <p:attrName>ppt_x</p:attrName>
                                          <p:attrName>ppt_y</p:attrName>
                                        </p:attrNameLst>
                                      </p:cBhvr>
                                      <p:rCtr x="-17667" y="0"/>
                                    </p:animMotion>
                                  </p:childTnLst>
                                </p:cTn>
                              </p:par>
                              <p:par>
                                <p:cTn id="117" presetID="10" presetClass="entr" presetSubtype="0" fill="hold" grpId="0" nodeType="withEffect">
                                  <p:stCondLst>
                                    <p:cond delay="1250"/>
                                  </p:stCondLst>
                                  <p:childTnLst>
                                    <p:set>
                                      <p:cBhvr>
                                        <p:cTn id="118" dur="1" fill="hold">
                                          <p:stCondLst>
                                            <p:cond delay="0"/>
                                          </p:stCondLst>
                                        </p:cTn>
                                        <p:tgtEl>
                                          <p:spTgt spid="29"/>
                                        </p:tgtEl>
                                        <p:attrNameLst>
                                          <p:attrName>style.visibility</p:attrName>
                                        </p:attrNameLst>
                                      </p:cBhvr>
                                      <p:to>
                                        <p:strVal val="visible"/>
                                      </p:to>
                                    </p:set>
                                    <p:animEffect transition="in" filter="fade">
                                      <p:cBhvr>
                                        <p:cTn id="119" dur="250"/>
                                        <p:tgtEl>
                                          <p:spTgt spid="29"/>
                                        </p:tgtEl>
                                      </p:cBhvr>
                                    </p:animEffect>
                                  </p:childTnLst>
                                </p:cTn>
                              </p:par>
                              <p:par>
                                <p:cTn id="120" presetID="42" presetClass="path" presetSubtype="0" accel="10000" decel="90000" fill="hold" grpId="1" nodeType="withEffect">
                                  <p:stCondLst>
                                    <p:cond delay="500"/>
                                  </p:stCondLst>
                                  <p:childTnLst>
                                    <p:animMotion origin="layout" path="M 3.6916E-6 -2.94598E-6 L -0.35334 -2.94598E-6 " pathEditMode="relative" rAng="0" ptsTypes="AA">
                                      <p:cBhvr>
                                        <p:cTn id="121" dur="2000" fill="hold"/>
                                        <p:tgtEl>
                                          <p:spTgt spid="29"/>
                                        </p:tgtEl>
                                        <p:attrNameLst>
                                          <p:attrName>ppt_x</p:attrName>
                                          <p:attrName>ppt_y</p:attrName>
                                        </p:attrNameLst>
                                      </p:cBhvr>
                                      <p:rCtr x="-17667" y="0"/>
                                    </p:animMotion>
                                  </p:childTnLst>
                                </p:cTn>
                              </p:par>
                              <p:par>
                                <p:cTn id="122" presetID="10" presetClass="entr" presetSubtype="0" fill="hold" grpId="0" nodeType="withEffect">
                                  <p:stCondLst>
                                    <p:cond delay="1500"/>
                                  </p:stCondLst>
                                  <p:childTnLst>
                                    <p:set>
                                      <p:cBhvr>
                                        <p:cTn id="123" dur="1" fill="hold">
                                          <p:stCondLst>
                                            <p:cond delay="0"/>
                                          </p:stCondLst>
                                        </p:cTn>
                                        <p:tgtEl>
                                          <p:spTgt spid="30"/>
                                        </p:tgtEl>
                                        <p:attrNameLst>
                                          <p:attrName>style.visibility</p:attrName>
                                        </p:attrNameLst>
                                      </p:cBhvr>
                                      <p:to>
                                        <p:strVal val="visible"/>
                                      </p:to>
                                    </p:set>
                                    <p:animEffect transition="in" filter="fade">
                                      <p:cBhvr>
                                        <p:cTn id="124" dur="250"/>
                                        <p:tgtEl>
                                          <p:spTgt spid="30"/>
                                        </p:tgtEl>
                                      </p:cBhvr>
                                    </p:animEffect>
                                  </p:childTnLst>
                                </p:cTn>
                              </p:par>
                              <p:par>
                                <p:cTn id="125" presetID="42" presetClass="path" presetSubtype="0" accel="10000" decel="90000" fill="hold" grpId="1" nodeType="withEffect">
                                  <p:stCondLst>
                                    <p:cond delay="500"/>
                                  </p:stCondLst>
                                  <p:childTnLst>
                                    <p:animMotion origin="layout" path="M 3.6916E-6 -2.94598E-6 L -0.35334 -2.94598E-6 " pathEditMode="relative" rAng="0" ptsTypes="AA">
                                      <p:cBhvr>
                                        <p:cTn id="126" dur="2000" fill="hold"/>
                                        <p:tgtEl>
                                          <p:spTgt spid="30"/>
                                        </p:tgtEl>
                                        <p:attrNameLst>
                                          <p:attrName>ppt_x</p:attrName>
                                          <p:attrName>ppt_y</p:attrName>
                                        </p:attrNameLst>
                                      </p:cBhvr>
                                      <p:rCtr x="-17667" y="0"/>
                                    </p:animMotion>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1" nodeType="clickEffect">
                                  <p:stCondLst>
                                    <p:cond delay="0"/>
                                  </p:stCondLst>
                                  <p:childTnLst>
                                    <p:set>
                                      <p:cBhvr>
                                        <p:cTn id="130" dur="1" fill="hold">
                                          <p:stCondLst>
                                            <p:cond delay="0"/>
                                          </p:stCondLst>
                                        </p:cTn>
                                        <p:tgtEl>
                                          <p:spTgt spid="26"/>
                                        </p:tgtEl>
                                        <p:attrNameLst>
                                          <p:attrName>style.visibility</p:attrName>
                                        </p:attrNameLst>
                                      </p:cBhvr>
                                      <p:to>
                                        <p:strVal val="visible"/>
                                      </p:to>
                                    </p:set>
                                    <p:animEffect transition="in" filter="fade">
                                      <p:cBhvr>
                                        <p:cTn id="131" dur="250"/>
                                        <p:tgtEl>
                                          <p:spTgt spid="26"/>
                                        </p:tgtEl>
                                      </p:cBhvr>
                                    </p:animEffect>
                                  </p:childTnLst>
                                </p:cTn>
                              </p:par>
                              <p:par>
                                <p:cTn id="132" presetID="42" presetClass="path" presetSubtype="0" accel="10000" decel="90000" fill="hold" grpId="0" nodeType="withEffect">
                                  <p:stCondLst>
                                    <p:cond delay="0"/>
                                  </p:stCondLst>
                                  <p:childTnLst>
                                    <p:animMotion origin="layout" path="M 1.45833E-6 -1.11111E-6 L -0.35339 -1.11111E-6 " pathEditMode="relative" rAng="0" ptsTypes="AA">
                                      <p:cBhvr>
                                        <p:cTn id="133" dur="2000" fill="hold"/>
                                        <p:tgtEl>
                                          <p:spTgt spid="26"/>
                                        </p:tgtEl>
                                        <p:attrNameLst>
                                          <p:attrName>ppt_x</p:attrName>
                                          <p:attrName>ppt_y</p:attrName>
                                        </p:attrNameLst>
                                      </p:cBhvr>
                                      <p:rCtr x="-17669" y="0"/>
                                    </p:animMotion>
                                  </p:childTnLst>
                                </p:cTn>
                              </p:par>
                              <p:par>
                                <p:cTn id="134" presetID="10" presetClass="entr" presetSubtype="0" fill="hold" grpId="1" nodeType="withEffect">
                                  <p:stCondLst>
                                    <p:cond delay="750"/>
                                  </p:stCondLst>
                                  <p:childTnLst>
                                    <p:set>
                                      <p:cBhvr>
                                        <p:cTn id="135" dur="1" fill="hold">
                                          <p:stCondLst>
                                            <p:cond delay="0"/>
                                          </p:stCondLst>
                                        </p:cTn>
                                        <p:tgtEl>
                                          <p:spTgt spid="32"/>
                                        </p:tgtEl>
                                        <p:attrNameLst>
                                          <p:attrName>style.visibility</p:attrName>
                                        </p:attrNameLst>
                                      </p:cBhvr>
                                      <p:to>
                                        <p:strVal val="visible"/>
                                      </p:to>
                                    </p:set>
                                    <p:animEffect transition="in" filter="fade">
                                      <p:cBhvr>
                                        <p:cTn id="136" dur="250"/>
                                        <p:tgtEl>
                                          <p:spTgt spid="32"/>
                                        </p:tgtEl>
                                      </p:cBhvr>
                                    </p:animEffect>
                                  </p:childTnLst>
                                </p:cTn>
                              </p:par>
                              <p:par>
                                <p:cTn id="137" presetID="42" presetClass="path" presetSubtype="0" accel="10000" decel="90000" fill="hold" grpId="0" nodeType="withEffect">
                                  <p:stCondLst>
                                    <p:cond delay="500"/>
                                  </p:stCondLst>
                                  <p:childTnLst>
                                    <p:animMotion origin="layout" path="M -3.54167E-6 -4.44444E-6 L -0.35338 -4.44444E-6 " pathEditMode="relative" rAng="0" ptsTypes="AA">
                                      <p:cBhvr>
                                        <p:cTn id="138" dur="2000" fill="hold"/>
                                        <p:tgtEl>
                                          <p:spTgt spid="32"/>
                                        </p:tgtEl>
                                        <p:attrNameLst>
                                          <p:attrName>ppt_x</p:attrName>
                                          <p:attrName>ppt_y</p:attrName>
                                        </p:attrNameLst>
                                      </p:cBhvr>
                                      <p:rCtr x="-17669" y="0"/>
                                    </p:animMotion>
                                  </p:childTnLst>
                                </p:cTn>
                              </p:par>
                              <p:par>
                                <p:cTn id="139" presetID="10" presetClass="entr" presetSubtype="0" fill="hold" grpId="1" nodeType="withEffect">
                                  <p:stCondLst>
                                    <p:cond delay="750"/>
                                  </p:stCondLst>
                                  <p:childTnLst>
                                    <p:set>
                                      <p:cBhvr>
                                        <p:cTn id="140" dur="1" fill="hold">
                                          <p:stCondLst>
                                            <p:cond delay="0"/>
                                          </p:stCondLst>
                                        </p:cTn>
                                        <p:tgtEl>
                                          <p:spTgt spid="33"/>
                                        </p:tgtEl>
                                        <p:attrNameLst>
                                          <p:attrName>style.visibility</p:attrName>
                                        </p:attrNameLst>
                                      </p:cBhvr>
                                      <p:to>
                                        <p:strVal val="visible"/>
                                      </p:to>
                                    </p:set>
                                    <p:animEffect transition="in" filter="fade">
                                      <p:cBhvr>
                                        <p:cTn id="141" dur="250"/>
                                        <p:tgtEl>
                                          <p:spTgt spid="33"/>
                                        </p:tgtEl>
                                      </p:cBhvr>
                                    </p:animEffect>
                                  </p:childTnLst>
                                </p:cTn>
                              </p:par>
                              <p:par>
                                <p:cTn id="142" presetID="42" presetClass="path" presetSubtype="0" accel="10000" decel="90000" fill="hold" grpId="0" nodeType="withEffect">
                                  <p:stCondLst>
                                    <p:cond delay="500"/>
                                  </p:stCondLst>
                                  <p:childTnLst>
                                    <p:animMotion origin="layout" path="M -2.91667E-6 1.85185E-6 L -0.35338 1.85185E-6 " pathEditMode="relative" rAng="0" ptsTypes="AA">
                                      <p:cBhvr>
                                        <p:cTn id="143" dur="2000" fill="hold"/>
                                        <p:tgtEl>
                                          <p:spTgt spid="33"/>
                                        </p:tgtEl>
                                        <p:attrNameLst>
                                          <p:attrName>ppt_x</p:attrName>
                                          <p:attrName>ppt_y</p:attrName>
                                        </p:attrNameLst>
                                      </p:cBhvr>
                                      <p:rCtr x="-1766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1" grpId="2" animBg="1"/>
      <p:bldP spid="22" grpId="0" animBg="1"/>
      <p:bldP spid="22" grpId="1" animBg="1"/>
      <p:bldP spid="22" grpId="2" animBg="1"/>
      <p:bldP spid="23" grpId="0" animBg="1"/>
      <p:bldP spid="23" grpId="1" animBg="1"/>
      <p:bldP spid="23" grpId="2" animBg="1"/>
      <p:bldP spid="24" grpId="0" animBg="1"/>
      <p:bldP spid="24" grpId="1" animBg="1"/>
      <p:bldP spid="24" grpId="2" animBg="1"/>
      <p:bldP spid="8" grpId="0" animBg="1"/>
      <p:bldP spid="8" grpId="1" animBg="1"/>
      <p:bldP spid="8" grpId="2" animBg="1"/>
      <p:bldP spid="13" grpId="0" animBg="1"/>
      <p:bldP spid="13" grpId="1" animBg="1"/>
      <p:bldP spid="13" grpId="2" animBg="1"/>
      <p:bldP spid="14" grpId="0" animBg="1"/>
      <p:bldP spid="14" grpId="1" animBg="1"/>
      <p:bldP spid="14" grpId="2" animBg="1"/>
      <p:bldP spid="15" grpId="0" animBg="1"/>
      <p:bldP spid="15" grpId="1" animBg="1"/>
      <p:bldP spid="15" grpId="2" animBg="1"/>
      <p:bldP spid="3" grpId="0" animBg="1"/>
      <p:bldP spid="3" grpId="1" animBg="1"/>
      <p:bldP spid="2" grpId="0"/>
      <p:bldP spid="2" grpId="1"/>
      <p:bldP spid="2" grpId="2"/>
      <p:bldP spid="25" grpId="0" animBg="1"/>
      <p:bldP spid="25" grpId="1" animBg="1"/>
      <p:bldP spid="25" grpId="2" animBg="1"/>
      <p:bldP spid="9" grpId="0" animBg="1"/>
      <p:bldP spid="27" grpId="0" animBg="1"/>
      <p:bldP spid="27" grpId="1" animBg="1"/>
      <p:bldP spid="27" grpId="2" animBg="1"/>
      <p:bldP spid="27" grpId="3" animBg="1"/>
      <p:bldP spid="28" grpId="0"/>
      <p:bldP spid="28" grpId="1"/>
      <p:bldP spid="29" grpId="0"/>
      <p:bldP spid="29" grpId="1"/>
      <p:bldP spid="30" grpId="0"/>
      <p:bldP spid="30" grpId="1"/>
      <p:bldP spid="31" grpId="0"/>
      <p:bldP spid="31" grpId="1"/>
      <p:bldP spid="26" grpId="0"/>
      <p:bldP spid="26" grpId="1"/>
      <p:bldP spid="32" grpId="0"/>
      <p:bldP spid="32" grpId="1"/>
      <p:bldP spid="33" grpId="0"/>
      <p:bldP spid="33"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1460"/>
          <a:stretch/>
        </p:blipFill>
        <p:spPr>
          <a:xfrm>
            <a:off x="764770" y="0"/>
            <a:ext cx="10937175" cy="6858000"/>
          </a:xfrm>
          <a:prstGeom prst="rect">
            <a:avLst/>
          </a:prstGeom>
        </p:spPr>
      </p:pic>
    </p:spTree>
    <p:extLst>
      <p:ext uri="{BB962C8B-B14F-4D97-AF65-F5344CB8AC3E}">
        <p14:creationId xmlns:p14="http://schemas.microsoft.com/office/powerpoint/2010/main" val="18678824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16404" y="0"/>
            <a:ext cx="9705814" cy="6858000"/>
          </a:xfrm>
          <a:prstGeom prst="rect">
            <a:avLst/>
          </a:prstGeom>
        </p:spPr>
      </p:pic>
    </p:spTree>
    <p:extLst>
      <p:ext uri="{BB962C8B-B14F-4D97-AF65-F5344CB8AC3E}">
        <p14:creationId xmlns:p14="http://schemas.microsoft.com/office/powerpoint/2010/main" val="28889951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4418" y="0"/>
            <a:ext cx="10643017" cy="6885524"/>
          </a:xfrm>
          <a:prstGeom prst="rect">
            <a:avLst/>
          </a:prstGeom>
        </p:spPr>
      </p:pic>
    </p:spTree>
    <p:extLst>
      <p:ext uri="{BB962C8B-B14F-4D97-AF65-F5344CB8AC3E}">
        <p14:creationId xmlns:p14="http://schemas.microsoft.com/office/powerpoint/2010/main" val="27170041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1535069"/>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1"/>
          <p:cNvSpPr>
            <a:spLocks noGrp="1"/>
          </p:cNvSpPr>
          <p:nvPr>
            <p:ph type="title"/>
          </p:nvPr>
        </p:nvSpPr>
        <p:spPr>
          <a:xfrm>
            <a:off x="114719" y="104753"/>
            <a:ext cx="10515600" cy="1325563"/>
          </a:xfrm>
        </p:spPr>
        <p:txBody>
          <a:bodyPr>
            <a:normAutofit/>
          </a:bodyPr>
          <a:lstStyle/>
          <a:p>
            <a:r>
              <a:rPr lang="en-GB" sz="5400" dirty="0">
                <a:solidFill>
                  <a:schemeClr val="bg1"/>
                </a:solidFill>
                <a:latin typeface="Segoe UI Light" panose="020B0502040204020203" pitchFamily="34" charset="0"/>
                <a:cs typeface="Segoe UI Light" panose="020B0502040204020203" pitchFamily="34" charset="0"/>
              </a:rPr>
              <a:t>Next Steps</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grpSp>
        <p:nvGrpSpPr>
          <p:cNvPr id="6" name="Group 5"/>
          <p:cNvGrpSpPr/>
          <p:nvPr/>
        </p:nvGrpSpPr>
        <p:grpSpPr>
          <a:xfrm>
            <a:off x="746717" y="2597473"/>
            <a:ext cx="5720567" cy="400110"/>
            <a:chOff x="961187" y="3163612"/>
            <a:chExt cx="5720567" cy="400110"/>
          </a:xfrm>
        </p:grpSpPr>
        <p:sp>
          <p:nvSpPr>
            <p:cNvPr id="19" name="Rectangle 18"/>
            <p:cNvSpPr/>
            <p:nvPr/>
          </p:nvSpPr>
          <p:spPr>
            <a:xfrm>
              <a:off x="1474366" y="3163612"/>
              <a:ext cx="5207388" cy="400110"/>
            </a:xfrm>
            <a:prstGeom prst="rect">
              <a:avLst/>
            </a:prstGeom>
          </p:spPr>
          <p:txBody>
            <a:bodyPr wrap="none">
              <a:spAutoFit/>
            </a:bodyPr>
            <a:lstStyle/>
            <a:p>
              <a:pPr defTabSz="932472" fontAlgn="base">
                <a:spcBef>
                  <a:spcPct val="0"/>
                </a:spcBef>
                <a:spcAft>
                  <a:spcPct val="0"/>
                </a:spcAft>
              </a:pPr>
              <a:r>
                <a:rPr lang="en-US" sz="2000" dirty="0">
                  <a:latin typeface="Segoe UI Light" panose="020B0502040204020203" pitchFamily="34" charset="0"/>
                  <a:ea typeface="Segoe UI" pitchFamily="34" charset="0"/>
                  <a:cs typeface="Segoe UI Light" panose="020B0502040204020203" pitchFamily="34" charset="0"/>
                </a:rPr>
                <a:t>Find Azure ML Tutorials Available in the Gallery</a:t>
              </a: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1187" y="3197805"/>
              <a:ext cx="325066" cy="331723"/>
            </a:xfrm>
            <a:prstGeom prst="rect">
              <a:avLst/>
            </a:prstGeom>
          </p:spPr>
        </p:pic>
      </p:grpSp>
      <p:grpSp>
        <p:nvGrpSpPr>
          <p:cNvPr id="5" name="Group 4"/>
          <p:cNvGrpSpPr/>
          <p:nvPr/>
        </p:nvGrpSpPr>
        <p:grpSpPr>
          <a:xfrm>
            <a:off x="746717" y="3178826"/>
            <a:ext cx="5051281" cy="400110"/>
            <a:chOff x="961187" y="3868376"/>
            <a:chExt cx="5051281" cy="400110"/>
          </a:xfrm>
        </p:grpSpPr>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1187" y="3902570"/>
              <a:ext cx="325066" cy="331723"/>
            </a:xfrm>
            <a:prstGeom prst="rect">
              <a:avLst/>
            </a:prstGeom>
          </p:spPr>
        </p:pic>
        <p:sp>
          <p:nvSpPr>
            <p:cNvPr id="2" name="Rectangle 1"/>
            <p:cNvSpPr/>
            <p:nvPr/>
          </p:nvSpPr>
          <p:spPr>
            <a:xfrm>
              <a:off x="1474366" y="3868376"/>
              <a:ext cx="4538102" cy="400110"/>
            </a:xfrm>
            <a:prstGeom prst="rect">
              <a:avLst/>
            </a:prstGeom>
          </p:spPr>
          <p:txBody>
            <a:bodyPr wrap="none">
              <a:spAutoFit/>
            </a:bodyPr>
            <a:lstStyle/>
            <a:p>
              <a:pPr defTabSz="932472" fontAlgn="base">
                <a:spcBef>
                  <a:spcPct val="0"/>
                </a:spcBef>
                <a:spcAft>
                  <a:spcPct val="0"/>
                </a:spcAft>
              </a:pPr>
              <a:r>
                <a:rPr lang="en-US" sz="2000" dirty="0">
                  <a:latin typeface="Segoe UI Light" panose="020B0502040204020203" pitchFamily="34" charset="0"/>
                  <a:ea typeface="Segoe UI" pitchFamily="34" charset="0"/>
                  <a:cs typeface="Segoe UI Light" panose="020B0502040204020203" pitchFamily="34" charset="0"/>
                </a:rPr>
                <a:t>Build you own solutions using Azure ML!</a:t>
              </a:r>
            </a:p>
          </p:txBody>
        </p:sp>
      </p:grpSp>
      <p:sp>
        <p:nvSpPr>
          <p:cNvPr id="25" name="Rectangle 24"/>
          <p:cNvSpPr/>
          <p:nvPr/>
        </p:nvSpPr>
        <p:spPr>
          <a:xfrm>
            <a:off x="8640251" y="2173371"/>
            <a:ext cx="1895071" cy="400110"/>
          </a:xfrm>
          <a:prstGeom prst="rect">
            <a:avLst/>
          </a:prstGeom>
        </p:spPr>
        <p:txBody>
          <a:bodyPr wrap="none">
            <a:spAutoFit/>
          </a:bodyPr>
          <a:lstStyle/>
          <a:p>
            <a:pPr defTabSz="932472" fontAlgn="base">
              <a:spcBef>
                <a:spcPct val="0"/>
              </a:spcBef>
              <a:spcAft>
                <a:spcPct val="0"/>
              </a:spcAft>
            </a:pPr>
            <a:r>
              <a:rPr lang="en-US" sz="2000" dirty="0">
                <a:latin typeface="Segoe UI Light" panose="020B0502040204020203" pitchFamily="34" charset="0"/>
                <a:ea typeface="Segoe UI" pitchFamily="34" charset="0"/>
                <a:cs typeface="Segoe UI Light" panose="020B0502040204020203" pitchFamily="34" charset="0"/>
              </a:rPr>
              <a:t>Follow @</a:t>
            </a:r>
            <a:r>
              <a:rPr lang="en-US" sz="2000" dirty="0" err="1">
                <a:latin typeface="Segoe UI Light" panose="020B0502040204020203" pitchFamily="34" charset="0"/>
                <a:ea typeface="Segoe UI" pitchFamily="34" charset="0"/>
                <a:cs typeface="Segoe UI Light" panose="020B0502040204020203" pitchFamily="34" charset="0"/>
              </a:rPr>
              <a:t>Fur_Bi</a:t>
            </a:r>
            <a:r>
              <a:rPr lang="en-US" sz="2000" dirty="0">
                <a:latin typeface="Segoe UI Light" panose="020B0502040204020203" pitchFamily="34" charset="0"/>
                <a:ea typeface="Segoe UI" pitchFamily="34" charset="0"/>
                <a:cs typeface="Segoe UI Light" panose="020B0502040204020203" pitchFamily="34" charset="0"/>
              </a:rPr>
              <a:t>!</a:t>
            </a:r>
          </a:p>
        </p:txBody>
      </p:sp>
      <p:sp>
        <p:nvSpPr>
          <p:cNvPr id="27" name="Rectangle 26"/>
          <p:cNvSpPr/>
          <p:nvPr/>
        </p:nvSpPr>
        <p:spPr>
          <a:xfrm>
            <a:off x="4025186" y="5346568"/>
            <a:ext cx="4866165" cy="400110"/>
          </a:xfrm>
          <a:prstGeom prst="rect">
            <a:avLst/>
          </a:prstGeom>
        </p:spPr>
        <p:txBody>
          <a:bodyPr wrap="square">
            <a:spAutoFit/>
          </a:bodyPr>
          <a:lstStyle/>
          <a:p>
            <a:pPr defTabSz="932472" fontAlgn="base">
              <a:spcBef>
                <a:spcPct val="0"/>
              </a:spcBef>
              <a:spcAft>
                <a:spcPct val="0"/>
              </a:spcAft>
            </a:pPr>
            <a:r>
              <a:rPr lang="en-US" sz="2000" b="1" i="1" dirty="0">
                <a:latin typeface="Segoe UI Light" panose="020B0502040204020203" pitchFamily="34" charset="0"/>
                <a:ea typeface="Segoe UI" pitchFamily="34" charset="0"/>
                <a:cs typeface="Segoe UI Light" panose="020B0502040204020203" pitchFamily="34" charset="0"/>
              </a:rPr>
              <a:t>Do you have your own ideas?...</a:t>
            </a:r>
          </a:p>
        </p:txBody>
      </p:sp>
      <p:grpSp>
        <p:nvGrpSpPr>
          <p:cNvPr id="9" name="Group 8"/>
          <p:cNvGrpSpPr/>
          <p:nvPr/>
        </p:nvGrpSpPr>
        <p:grpSpPr>
          <a:xfrm>
            <a:off x="746717" y="4341113"/>
            <a:ext cx="10583949" cy="400110"/>
            <a:chOff x="961187" y="4452024"/>
            <a:chExt cx="10583949" cy="400110"/>
          </a:xfrm>
        </p:grpSpPr>
        <p:sp>
          <p:nvSpPr>
            <p:cNvPr id="26" name="Rectangle 25"/>
            <p:cNvSpPr/>
            <p:nvPr/>
          </p:nvSpPr>
          <p:spPr>
            <a:xfrm>
              <a:off x="1474366" y="4452024"/>
              <a:ext cx="10070770" cy="400110"/>
            </a:xfrm>
            <a:prstGeom prst="rect">
              <a:avLst/>
            </a:prstGeom>
          </p:spPr>
          <p:txBody>
            <a:bodyPr wrap="none">
              <a:spAutoFit/>
            </a:bodyPr>
            <a:lstStyle/>
            <a:p>
              <a:pPr defTabSz="932472" fontAlgn="base">
                <a:spcBef>
                  <a:spcPct val="0"/>
                </a:spcBef>
                <a:spcAft>
                  <a:spcPct val="0"/>
                </a:spcAft>
              </a:pPr>
              <a:r>
                <a:rPr lang="en-US" sz="2000" dirty="0">
                  <a:latin typeface="Segoe UI Light" panose="020B0502040204020203" pitchFamily="34" charset="0"/>
                  <a:ea typeface="Segoe UI" pitchFamily="34" charset="0"/>
                  <a:cs typeface="Segoe UI Light" panose="020B0502040204020203" pitchFamily="34" charset="0"/>
                </a:rPr>
                <a:t>Watch the webinars on the Machine Learning Blog </a:t>
              </a:r>
              <a:r>
                <a:rPr lang="en-GB" dirty="0">
                  <a:hlinkClick r:id="rId5"/>
                </a:rPr>
                <a:t>http://blogs.technet.com/b/machinelearning/</a:t>
              </a:r>
              <a:endParaRPr lang="en-US" sz="2000" dirty="0">
                <a:latin typeface="Segoe UI Light" panose="020B0502040204020203" pitchFamily="34" charset="0"/>
                <a:ea typeface="Segoe UI" pitchFamily="34" charset="0"/>
                <a:cs typeface="Segoe UI Light" panose="020B0502040204020203" pitchFamily="34" charset="0"/>
              </a:endParaRPr>
            </a:p>
          </p:txBody>
        </p:sp>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1187" y="4486217"/>
              <a:ext cx="325066" cy="331723"/>
            </a:xfrm>
            <a:prstGeom prst="rect">
              <a:avLst/>
            </a:prstGeom>
          </p:spPr>
        </p:pic>
      </p:grpSp>
      <p:grpSp>
        <p:nvGrpSpPr>
          <p:cNvPr id="11" name="Group 10"/>
          <p:cNvGrpSpPr/>
          <p:nvPr/>
        </p:nvGrpSpPr>
        <p:grpSpPr>
          <a:xfrm>
            <a:off x="746717" y="2039946"/>
            <a:ext cx="6117227" cy="400110"/>
            <a:chOff x="955723" y="2579964"/>
            <a:chExt cx="6117227" cy="400110"/>
          </a:xfrm>
        </p:grpSpPr>
        <p:sp>
          <p:nvSpPr>
            <p:cNvPr id="24" name="Rectangle 23"/>
            <p:cNvSpPr/>
            <p:nvPr/>
          </p:nvSpPr>
          <p:spPr>
            <a:xfrm>
              <a:off x="1474366" y="2579964"/>
              <a:ext cx="5598584" cy="400110"/>
            </a:xfrm>
            <a:prstGeom prst="rect">
              <a:avLst/>
            </a:prstGeom>
          </p:spPr>
          <p:txBody>
            <a:bodyPr wrap="none">
              <a:spAutoFit/>
            </a:bodyPr>
            <a:lstStyle/>
            <a:p>
              <a:pPr defTabSz="932472" fontAlgn="base">
                <a:spcBef>
                  <a:spcPct val="0"/>
                </a:spcBef>
                <a:spcAft>
                  <a:spcPct val="0"/>
                </a:spcAft>
              </a:pPr>
              <a:r>
                <a:rPr lang="en-US" sz="2000" dirty="0">
                  <a:latin typeface="Segoe UI Light" panose="020B0502040204020203" pitchFamily="34" charset="0"/>
                  <a:ea typeface="Segoe UI" pitchFamily="34" charset="0"/>
                  <a:cs typeface="Segoe UI Light" panose="020B0502040204020203" pitchFamily="34" charset="0"/>
                </a:rPr>
                <a:t>Explore the other Data Services available on Azure</a:t>
              </a:r>
            </a:p>
          </p:txBody>
        </p:sp>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5723" y="2616051"/>
              <a:ext cx="325066" cy="331723"/>
            </a:xfrm>
            <a:prstGeom prst="rect">
              <a:avLst/>
            </a:prstGeom>
          </p:spPr>
        </p:pic>
      </p:grpSp>
      <p:grpSp>
        <p:nvGrpSpPr>
          <p:cNvPr id="31" name="Group 30"/>
          <p:cNvGrpSpPr/>
          <p:nvPr/>
        </p:nvGrpSpPr>
        <p:grpSpPr>
          <a:xfrm>
            <a:off x="746717" y="3760179"/>
            <a:ext cx="7542026" cy="400110"/>
            <a:chOff x="961187" y="4452024"/>
            <a:chExt cx="7542026" cy="400110"/>
          </a:xfrm>
        </p:grpSpPr>
        <p:sp>
          <p:nvSpPr>
            <p:cNvPr id="32" name="Rectangle 31"/>
            <p:cNvSpPr/>
            <p:nvPr/>
          </p:nvSpPr>
          <p:spPr>
            <a:xfrm>
              <a:off x="1474366" y="4452024"/>
              <a:ext cx="7028847" cy="400110"/>
            </a:xfrm>
            <a:prstGeom prst="rect">
              <a:avLst/>
            </a:prstGeom>
          </p:spPr>
          <p:txBody>
            <a:bodyPr wrap="none">
              <a:spAutoFit/>
            </a:bodyPr>
            <a:lstStyle/>
            <a:p>
              <a:pPr defTabSz="932472" fontAlgn="base">
                <a:spcBef>
                  <a:spcPct val="0"/>
                </a:spcBef>
                <a:spcAft>
                  <a:spcPct val="0"/>
                </a:spcAft>
              </a:pPr>
              <a:r>
                <a:rPr lang="en-US" sz="2000" dirty="0">
                  <a:latin typeface="Segoe UI Light" panose="020B0502040204020203" pitchFamily="34" charset="0"/>
                  <a:ea typeface="Segoe UI" pitchFamily="34" charset="0"/>
                  <a:cs typeface="Segoe UI Light" panose="020B0502040204020203" pitchFamily="34" charset="0"/>
                </a:rPr>
                <a:t>Get inspired by the examples in the Gallery and start exploring!</a:t>
              </a:r>
            </a:p>
          </p:txBody>
        </p:sp>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1187" y="4486217"/>
              <a:ext cx="325066" cy="331723"/>
            </a:xfrm>
            <a:prstGeom prst="rect">
              <a:avLst/>
            </a:prstGeom>
          </p:spPr>
        </p:pic>
      </p:grpSp>
    </p:spTree>
    <p:extLst>
      <p:ext uri="{BB962C8B-B14F-4D97-AF65-F5344CB8AC3E}">
        <p14:creationId xmlns:p14="http://schemas.microsoft.com/office/powerpoint/2010/main" val="26248665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4546"/>
            <a:ext cx="12192000" cy="6945085"/>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solidFill>
                <a:prstClr val="white"/>
              </a:solidFill>
            </a:endParaRPr>
          </a:p>
        </p:txBody>
      </p:sp>
      <p:sp>
        <p:nvSpPr>
          <p:cNvPr id="2" name="Title 1"/>
          <p:cNvSpPr>
            <a:spLocks noGrp="1"/>
          </p:cNvSpPr>
          <p:nvPr>
            <p:ph type="title"/>
          </p:nvPr>
        </p:nvSpPr>
        <p:spPr>
          <a:xfrm>
            <a:off x="114719" y="104753"/>
            <a:ext cx="10515600" cy="1325563"/>
          </a:xfrm>
        </p:spPr>
        <p:txBody>
          <a:bodyPr>
            <a:normAutofit/>
          </a:bodyPr>
          <a:lstStyle/>
          <a:p>
            <a:r>
              <a:rPr lang="en-GB" sz="5400" dirty="0">
                <a:solidFill>
                  <a:schemeClr val="bg1"/>
                </a:solidFill>
                <a:latin typeface="Segoe UI Light" panose="020B0502040204020203" pitchFamily="34" charset="0"/>
                <a:cs typeface="Segoe UI Light" panose="020B0502040204020203" pitchFamily="34" charset="0"/>
              </a:rPr>
              <a:t>Thanks for Listening</a:t>
            </a:r>
          </a:p>
        </p:txBody>
      </p:sp>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389" y="5019910"/>
            <a:ext cx="484723" cy="484723"/>
          </a:xfrm>
          <a:prstGeom prst="rect">
            <a:avLst/>
          </a:prstGeom>
        </p:spPr>
      </p:pic>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2921" y="3146185"/>
            <a:ext cx="489571" cy="489571"/>
          </a:xfrm>
          <a:prstGeom prst="rect">
            <a:avLst/>
          </a:prstGeom>
        </p:spPr>
      </p:pic>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0131" y="2181524"/>
            <a:ext cx="484723" cy="484723"/>
          </a:xfrm>
          <a:prstGeom prst="rect">
            <a:avLst/>
          </a:prstGeom>
        </p:spPr>
      </p:pic>
      <p:sp>
        <p:nvSpPr>
          <p:cNvPr id="32" name="TextBox 31"/>
          <p:cNvSpPr txBox="1"/>
          <p:nvPr/>
        </p:nvSpPr>
        <p:spPr>
          <a:xfrm>
            <a:off x="1144685" y="2223830"/>
            <a:ext cx="3455370" cy="523220"/>
          </a:xfrm>
          <a:prstGeom prst="rect">
            <a:avLst/>
          </a:prstGeom>
          <a:noFill/>
        </p:spPr>
        <p:txBody>
          <a:bodyPr wrap="none" rtlCol="0">
            <a:spAutoFit/>
          </a:bodyPr>
          <a:lstStyle/>
          <a:p>
            <a:r>
              <a:rPr lang="en-GB" sz="2800" dirty="0">
                <a:solidFill>
                  <a:schemeClr val="bg1"/>
                </a:solidFill>
                <a:latin typeface="Segoe UI Light" panose="020B0502040204020203" pitchFamily="34" charset="0"/>
                <a:cs typeface="Segoe UI Light" panose="020B0502040204020203" pitchFamily="34" charset="0"/>
              </a:rPr>
              <a:t>bifurt@microsoft.com</a:t>
            </a:r>
          </a:p>
        </p:txBody>
      </p:sp>
      <p:sp>
        <p:nvSpPr>
          <p:cNvPr id="33" name="TextBox 32"/>
          <p:cNvSpPr txBox="1"/>
          <p:nvPr/>
        </p:nvSpPr>
        <p:spPr>
          <a:xfrm>
            <a:off x="1144685" y="3190915"/>
            <a:ext cx="4688335" cy="523220"/>
          </a:xfrm>
          <a:prstGeom prst="rect">
            <a:avLst/>
          </a:prstGeom>
          <a:noFill/>
        </p:spPr>
        <p:txBody>
          <a:bodyPr wrap="none" rtlCol="0">
            <a:spAutoFit/>
          </a:bodyPr>
          <a:lstStyle/>
          <a:p>
            <a:r>
              <a:rPr lang="en-GB" sz="2800" dirty="0">
                <a:solidFill>
                  <a:schemeClr val="bg1"/>
                </a:solidFill>
                <a:latin typeface="Segoe UI Light" panose="020B0502040204020203" pitchFamily="34" charset="0"/>
                <a:cs typeface="Segoe UI Light" panose="020B0502040204020203" pitchFamily="34" charset="0"/>
              </a:rPr>
              <a:t>http://furbi.azurewebsites.net/</a:t>
            </a:r>
          </a:p>
        </p:txBody>
      </p:sp>
      <p:sp>
        <p:nvSpPr>
          <p:cNvPr id="34" name="TextBox 33"/>
          <p:cNvSpPr txBox="1"/>
          <p:nvPr/>
        </p:nvSpPr>
        <p:spPr>
          <a:xfrm>
            <a:off x="1144685" y="5077039"/>
            <a:ext cx="1418978" cy="523220"/>
          </a:xfrm>
          <a:prstGeom prst="rect">
            <a:avLst/>
          </a:prstGeom>
          <a:noFill/>
        </p:spPr>
        <p:txBody>
          <a:bodyPr wrap="none" rtlCol="0">
            <a:spAutoFit/>
          </a:bodyPr>
          <a:lstStyle/>
          <a:p>
            <a:r>
              <a:rPr lang="en-GB" sz="2800" dirty="0">
                <a:solidFill>
                  <a:schemeClr val="bg1"/>
                </a:solidFill>
                <a:latin typeface="Segoe UI Light" panose="020B0502040204020203" pitchFamily="34" charset="0"/>
                <a:cs typeface="Segoe UI Light" panose="020B0502040204020203" pitchFamily="34" charset="0"/>
              </a:rPr>
              <a:t>@</a:t>
            </a:r>
            <a:r>
              <a:rPr lang="en-GB" sz="2800" dirty="0" err="1">
                <a:solidFill>
                  <a:schemeClr val="bg1"/>
                </a:solidFill>
                <a:latin typeface="Segoe UI Light" panose="020B0502040204020203" pitchFamily="34" charset="0"/>
                <a:cs typeface="Segoe UI Light" panose="020B0502040204020203" pitchFamily="34" charset="0"/>
              </a:rPr>
              <a:t>Fur_Bi</a:t>
            </a:r>
            <a:endParaRPr lang="en-GB" sz="2800" dirty="0">
              <a:solidFill>
                <a:schemeClr val="bg1"/>
              </a:solidFill>
              <a:latin typeface="Segoe UI Light" panose="020B0502040204020203" pitchFamily="34" charset="0"/>
              <a:cs typeface="Segoe UI Light" panose="020B0502040204020203" pitchFamily="34" charset="0"/>
            </a:endParaRPr>
          </a:p>
        </p:txBody>
      </p:sp>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3524" y="4087168"/>
            <a:ext cx="481330" cy="481330"/>
          </a:xfrm>
          <a:prstGeom prst="rect">
            <a:avLst/>
          </a:prstGeom>
        </p:spPr>
      </p:pic>
      <p:sp>
        <p:nvSpPr>
          <p:cNvPr id="37" name="Rectangle 36"/>
          <p:cNvSpPr/>
          <p:nvPr/>
        </p:nvSpPr>
        <p:spPr>
          <a:xfrm>
            <a:off x="1144685" y="4127778"/>
            <a:ext cx="5104026" cy="523220"/>
          </a:xfrm>
          <a:prstGeom prst="rect">
            <a:avLst/>
          </a:prstGeom>
          <a:noFill/>
        </p:spPr>
        <p:txBody>
          <a:bodyPr wrap="none" rtlCol="0">
            <a:spAutoFit/>
          </a:bodyPr>
          <a:lstStyle/>
          <a:p>
            <a:r>
              <a:rPr lang="en-GB" sz="2800" dirty="0">
                <a:solidFill>
                  <a:schemeClr val="bg1"/>
                </a:solidFill>
                <a:latin typeface="Segoe UI Light" panose="020B0502040204020203" pitchFamily="34" charset="0"/>
                <a:cs typeface="Segoe UI Light" panose="020B0502040204020203" pitchFamily="34" charset="0"/>
              </a:rPr>
              <a:t>uk.linkedin.com/in/</a:t>
            </a:r>
            <a:r>
              <a:rPr lang="en-GB" sz="2800" dirty="0" err="1">
                <a:solidFill>
                  <a:schemeClr val="bg1"/>
                </a:solidFill>
                <a:latin typeface="Segoe UI Light" panose="020B0502040204020203" pitchFamily="34" charset="0"/>
                <a:cs typeface="Segoe UI Light" panose="020B0502040204020203" pitchFamily="34" charset="0"/>
              </a:rPr>
              <a:t>biancafurtuna</a:t>
            </a:r>
            <a:endParaRPr lang="en-GB" sz="2800" dirty="0">
              <a:solidFill>
                <a:schemeClr val="bg1"/>
              </a:solidFill>
              <a:latin typeface="Segoe UI Light" panose="020B0502040204020203" pitchFamily="34" charset="0"/>
              <a:cs typeface="Segoe UI Light" panose="020B0502040204020203" pitchFamily="34" charset="0"/>
            </a:endParaRPr>
          </a:p>
        </p:txBody>
      </p:sp>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79576" y="3796900"/>
            <a:ext cx="2212424" cy="3083639"/>
          </a:xfrm>
          <a:prstGeom prst="rect">
            <a:avLst/>
          </a:prstGeom>
        </p:spPr>
      </p:pic>
    </p:spTree>
    <p:extLst>
      <p:ext uri="{BB962C8B-B14F-4D97-AF65-F5344CB8AC3E}">
        <p14:creationId xmlns:p14="http://schemas.microsoft.com/office/powerpoint/2010/main" val="2715315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1535069"/>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 name="Title 1"/>
          <p:cNvSpPr>
            <a:spLocks noGrp="1"/>
          </p:cNvSpPr>
          <p:nvPr>
            <p:ph type="title"/>
          </p:nvPr>
        </p:nvSpPr>
        <p:spPr>
          <a:xfrm>
            <a:off x="114719" y="104753"/>
            <a:ext cx="10515600" cy="1325563"/>
          </a:xfrm>
        </p:spPr>
        <p:txBody>
          <a:bodyPr>
            <a:normAutofit/>
          </a:bodyPr>
          <a:lstStyle/>
          <a:p>
            <a:r>
              <a:rPr lang="en-GB" sz="5400" dirty="0">
                <a:solidFill>
                  <a:schemeClr val="bg1"/>
                </a:solidFill>
                <a:latin typeface="Segoe UI Light" panose="020B0502040204020203" pitchFamily="34" charset="0"/>
                <a:cs typeface="Segoe UI Light" panose="020B0502040204020203" pitchFamily="34" charset="0"/>
              </a:rPr>
              <a:t>Resources</a:t>
            </a:r>
          </a:p>
        </p:txBody>
      </p:sp>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sp>
        <p:nvSpPr>
          <p:cNvPr id="6" name="TextBox 5"/>
          <p:cNvSpPr txBox="1"/>
          <p:nvPr/>
        </p:nvSpPr>
        <p:spPr>
          <a:xfrm>
            <a:off x="574766" y="1942011"/>
            <a:ext cx="10633165" cy="2554545"/>
          </a:xfrm>
          <a:prstGeom prst="rect">
            <a:avLst/>
          </a:prstGeom>
          <a:noFill/>
        </p:spPr>
        <p:txBody>
          <a:bodyPr wrap="square" rtlCol="0">
            <a:spAutoFit/>
          </a:bodyPr>
          <a:lstStyle/>
          <a:p>
            <a:pPr marL="285750" indent="-285750">
              <a:buFont typeface="Arial" panose="020B0604020202020204" pitchFamily="34" charset="0"/>
              <a:buChar char="•"/>
            </a:pPr>
            <a:r>
              <a:rPr lang="en-GB" sz="2000" dirty="0">
                <a:latin typeface="Segoe UI Light" panose="020B0502040204020203" pitchFamily="34" charset="0"/>
                <a:cs typeface="Segoe UI Light" panose="020B0502040204020203" pitchFamily="34" charset="0"/>
                <a:hlinkClick r:id="rId4"/>
              </a:rPr>
              <a:t>Microsoft Azure Machine Learning Algorithm Cheat Sheet</a:t>
            </a:r>
            <a:endParaRPr lang="en-GB" sz="20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GB" sz="2000" dirty="0">
                <a:latin typeface="Segoe UI Light" panose="020B0502040204020203" pitchFamily="34" charset="0"/>
                <a:cs typeface="Segoe UI Light" panose="020B0502040204020203" pitchFamily="34" charset="0"/>
                <a:hlinkClick r:id="rId5"/>
              </a:rPr>
              <a:t>Microsoft Azure Machine Leaning Documentation</a:t>
            </a:r>
            <a:endParaRPr lang="en-GB" sz="20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GB" sz="2000" dirty="0">
                <a:latin typeface="Segoe UI Light" panose="020B0502040204020203" pitchFamily="34" charset="0"/>
                <a:cs typeface="Segoe UI Light" panose="020B0502040204020203" pitchFamily="34" charset="0"/>
                <a:hlinkClick r:id="rId6"/>
              </a:rPr>
              <a:t>Channel 9 getting started videos for Azure Machine Learning</a:t>
            </a:r>
            <a:endParaRPr lang="en-GB" sz="20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GB" sz="2000" dirty="0">
                <a:latin typeface="Segoe UI Light" panose="020B0502040204020203" pitchFamily="34" charset="0"/>
                <a:cs typeface="Segoe UI Light" panose="020B0502040204020203" pitchFamily="34" charset="0"/>
                <a:hlinkClick r:id="rId7"/>
              </a:rPr>
              <a:t>Using the Azure Machine Learning re-training API</a:t>
            </a:r>
            <a:endParaRPr lang="en-GB" sz="20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GB" sz="2000" dirty="0">
                <a:latin typeface="Segoe UI Light" panose="020B0502040204020203" pitchFamily="34" charset="0"/>
                <a:cs typeface="Segoe UI Light" panose="020B0502040204020203" pitchFamily="34" charset="0"/>
                <a:hlinkClick r:id="rId8"/>
              </a:rPr>
              <a:t>Azure Machine Learning webinars available online to sign up to</a:t>
            </a:r>
            <a:r>
              <a:rPr lang="en-GB" sz="2000" dirty="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en-GB" sz="2000" dirty="0">
                <a:latin typeface="Segoe UI Light" panose="020B0502040204020203" pitchFamily="34" charset="0"/>
                <a:cs typeface="Segoe UI Light" panose="020B0502040204020203" pitchFamily="34" charset="0"/>
                <a:hlinkClick r:id="rId9"/>
              </a:rPr>
              <a:t>Azure Machine Learning Blog</a:t>
            </a:r>
            <a:endParaRPr lang="en-GB" sz="20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GB" sz="2000" dirty="0">
                <a:latin typeface="Segoe UI Light" panose="020B0502040204020203" pitchFamily="34" charset="0"/>
                <a:cs typeface="Segoe UI Light" panose="020B0502040204020203" pitchFamily="34" charset="0"/>
                <a:hlinkClick r:id="rId10"/>
              </a:rPr>
              <a:t>Introducing </a:t>
            </a:r>
            <a:r>
              <a:rPr lang="en-GB" sz="2000" dirty="0" err="1">
                <a:latin typeface="Segoe UI Light" panose="020B0502040204020203" pitchFamily="34" charset="0"/>
                <a:cs typeface="Segoe UI Light" panose="020B0502040204020203" pitchFamily="34" charset="0"/>
                <a:hlinkClick r:id="rId10"/>
              </a:rPr>
              <a:t>Jupyter</a:t>
            </a:r>
            <a:r>
              <a:rPr lang="en-GB" sz="2000" dirty="0">
                <a:latin typeface="Segoe UI Light" panose="020B0502040204020203" pitchFamily="34" charset="0"/>
                <a:cs typeface="Segoe UI Light" panose="020B0502040204020203" pitchFamily="34" charset="0"/>
                <a:hlinkClick r:id="rId10"/>
              </a:rPr>
              <a:t> Notebooks in Azure ML Studio</a:t>
            </a:r>
            <a:endParaRPr lang="en-GB" sz="20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GB" sz="2000" dirty="0">
                <a:latin typeface="Segoe UI Light" panose="020B0502040204020203" pitchFamily="34" charset="0"/>
                <a:cs typeface="Segoe UI Light" panose="020B0502040204020203" pitchFamily="34" charset="0"/>
                <a:hlinkClick r:id="rId11"/>
              </a:rPr>
              <a:t>EXCEL add-in for Azure ML</a:t>
            </a:r>
            <a:endParaRPr lang="en-GB"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996289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1535069"/>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 name="Title 1"/>
          <p:cNvSpPr>
            <a:spLocks noGrp="1"/>
          </p:cNvSpPr>
          <p:nvPr>
            <p:ph type="title"/>
          </p:nvPr>
        </p:nvSpPr>
        <p:spPr>
          <a:xfrm>
            <a:off x="114719" y="104753"/>
            <a:ext cx="10515600" cy="1325563"/>
          </a:xfrm>
        </p:spPr>
        <p:txBody>
          <a:bodyPr>
            <a:normAutofit/>
          </a:bodyPr>
          <a:lstStyle/>
          <a:p>
            <a:r>
              <a:rPr lang="en-GB" sz="5400" dirty="0">
                <a:solidFill>
                  <a:schemeClr val="bg1"/>
                </a:solidFill>
                <a:latin typeface="Segoe UI Light" panose="020B0502040204020203" pitchFamily="34" charset="0"/>
                <a:cs typeface="Segoe UI Light" panose="020B0502040204020203" pitchFamily="34" charset="0"/>
              </a:rPr>
              <a:t>Advanced Resources</a:t>
            </a:r>
          </a:p>
        </p:txBody>
      </p:sp>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sp>
        <p:nvSpPr>
          <p:cNvPr id="6" name="TextBox 5"/>
          <p:cNvSpPr txBox="1"/>
          <p:nvPr/>
        </p:nvSpPr>
        <p:spPr>
          <a:xfrm>
            <a:off x="574766" y="1942011"/>
            <a:ext cx="10633165" cy="707886"/>
          </a:xfrm>
          <a:prstGeom prst="rect">
            <a:avLst/>
          </a:prstGeom>
          <a:noFill/>
        </p:spPr>
        <p:txBody>
          <a:bodyPr wrap="square" rtlCol="0">
            <a:spAutoFit/>
          </a:bodyPr>
          <a:lstStyle/>
          <a:p>
            <a:pPr marL="285750" indent="-285750">
              <a:buFont typeface="Arial" panose="020B0604020202020204" pitchFamily="34" charset="0"/>
              <a:buChar char="•"/>
            </a:pPr>
            <a:r>
              <a:rPr lang="en-GB" sz="2000" dirty="0">
                <a:latin typeface="Segoe UI Light" panose="020B0502040204020203" pitchFamily="34" charset="0"/>
                <a:cs typeface="Segoe UI Light" panose="020B0502040204020203" pitchFamily="34" charset="0"/>
                <a:hlinkClick r:id="rId4"/>
              </a:rPr>
              <a:t>Neural Nets in Azure ML – an introduction to Net #</a:t>
            </a:r>
            <a:endParaRPr lang="en-GB" sz="20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GB" sz="2000" dirty="0">
                <a:latin typeface="Segoe UI Light" panose="020B0502040204020203" pitchFamily="34" charset="0"/>
                <a:cs typeface="Segoe UI Light" panose="020B0502040204020203" pitchFamily="34" charset="0"/>
                <a:hlinkClick r:id="rId5"/>
              </a:rPr>
              <a:t>Quickstart tutorial for the R programming language for Azure Machine Learning</a:t>
            </a:r>
            <a:endParaRPr lang="en-GB"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5908296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1535069"/>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1"/>
          <p:cNvSpPr>
            <a:spLocks noGrp="1"/>
          </p:cNvSpPr>
          <p:nvPr>
            <p:ph type="title"/>
          </p:nvPr>
        </p:nvSpPr>
        <p:spPr>
          <a:xfrm>
            <a:off x="114719" y="104753"/>
            <a:ext cx="10515600" cy="1325563"/>
          </a:xfrm>
        </p:spPr>
        <p:txBody>
          <a:bodyPr>
            <a:normAutofit/>
          </a:bodyPr>
          <a:lstStyle/>
          <a:p>
            <a:r>
              <a:rPr lang="en-GB" sz="5400" dirty="0">
                <a:solidFill>
                  <a:schemeClr val="bg1"/>
                </a:solidFill>
                <a:latin typeface="Segoe UI Light" panose="020B0502040204020203" pitchFamily="34" charset="0"/>
                <a:cs typeface="Segoe UI Light" panose="020B0502040204020203" pitchFamily="34" charset="0"/>
              </a:rPr>
              <a:t>Azure Machine Learning Pricing</a:t>
            </a:r>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cxnSp>
        <p:nvCxnSpPr>
          <p:cNvPr id="106" name="Straight Connector 105"/>
          <p:cNvCxnSpPr/>
          <p:nvPr/>
        </p:nvCxnSpPr>
        <p:spPr>
          <a:xfrm>
            <a:off x="3328950" y="1859577"/>
            <a:ext cx="0" cy="4831509"/>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270513" y="4313764"/>
            <a:ext cx="3007332" cy="1187890"/>
          </a:xfrm>
          <a:prstGeom prst="rect">
            <a:avLst/>
          </a:prstGeom>
          <a:noFill/>
        </p:spPr>
        <p:txBody>
          <a:bodyPr wrap="none" lIns="182802" tIns="146241" rIns="182802" bIns="146241" rtlCol="0">
            <a:spAutoFit/>
          </a:bodyPr>
          <a:lstStyle/>
          <a:p>
            <a:pPr defTabSz="932597" fontAlgn="base">
              <a:spcBef>
                <a:spcPct val="0"/>
              </a:spcBef>
              <a:spcAft>
                <a:spcPts val="600"/>
              </a:spcAft>
            </a:pPr>
            <a:r>
              <a:rPr lang="en-US" sz="1600" dirty="0">
                <a:gradFill>
                  <a:gsLst>
                    <a:gs pos="0">
                      <a:schemeClr val="bg1"/>
                    </a:gs>
                    <a:gs pos="100000">
                      <a:schemeClr val="bg1"/>
                    </a:gs>
                  </a:gsLst>
                  <a:lin ang="5400000" scaled="1"/>
                </a:gradFill>
                <a:latin typeface="Segoe UI" panose="020B0502040204020203" pitchFamily="34" charset="0"/>
                <a:cs typeface="Segoe UI" panose="020B0502040204020203" pitchFamily="34" charset="0"/>
              </a:rPr>
              <a:t>Blobs and Tables</a:t>
            </a:r>
          </a:p>
          <a:p>
            <a:pPr defTabSz="932597" fontAlgn="base">
              <a:spcBef>
                <a:spcPct val="0"/>
              </a:spcBef>
              <a:spcAft>
                <a:spcPts val="600"/>
              </a:spcAft>
            </a:pPr>
            <a:r>
              <a:rPr lang="en-US" sz="1600" dirty="0">
                <a:gradFill>
                  <a:gsLst>
                    <a:gs pos="0">
                      <a:schemeClr val="bg1"/>
                    </a:gs>
                    <a:gs pos="100000">
                      <a:schemeClr val="bg1"/>
                    </a:gs>
                  </a:gsLst>
                  <a:lin ang="5400000" scaled="1"/>
                </a:gradFill>
                <a:latin typeface="Segoe UI" panose="020B0502040204020203" pitchFamily="34" charset="0"/>
                <a:cs typeface="Segoe UI" panose="020B0502040204020203" pitchFamily="34" charset="0"/>
              </a:rPr>
              <a:t>Hadoop (HDInsight)</a:t>
            </a:r>
          </a:p>
          <a:p>
            <a:pPr defTabSz="932597" fontAlgn="base">
              <a:spcBef>
                <a:spcPct val="0"/>
              </a:spcBef>
              <a:spcAft>
                <a:spcPts val="600"/>
              </a:spcAft>
            </a:pPr>
            <a:r>
              <a:rPr lang="en-US" sz="1600" dirty="0">
                <a:gradFill>
                  <a:gsLst>
                    <a:gs pos="0">
                      <a:schemeClr val="bg1"/>
                    </a:gs>
                    <a:gs pos="100000">
                      <a:schemeClr val="bg1"/>
                    </a:gs>
                  </a:gsLst>
                  <a:lin ang="5400000" scaled="1"/>
                </a:gradFill>
                <a:latin typeface="Segoe UI" panose="020B0502040204020203" pitchFamily="34" charset="0"/>
                <a:cs typeface="Segoe UI" panose="020B0502040204020203" pitchFamily="34" charset="0"/>
              </a:rPr>
              <a:t>Relational DB (Azure SQL DB)</a:t>
            </a:r>
          </a:p>
        </p:txBody>
      </p:sp>
      <p:sp>
        <p:nvSpPr>
          <p:cNvPr id="108" name="Rectangle 107"/>
          <p:cNvSpPr/>
          <p:nvPr/>
        </p:nvSpPr>
        <p:spPr>
          <a:xfrm>
            <a:off x="860760" y="1854778"/>
            <a:ext cx="1433090" cy="707767"/>
          </a:xfrm>
          <a:prstGeom prst="rect">
            <a:avLst/>
          </a:prstGeom>
        </p:spPr>
        <p:txBody>
          <a:bodyPr wrap="square" lIns="182802" tIns="137101" rIns="182802" bIns="137101">
            <a:spAutoFit/>
          </a:bodyPr>
          <a:lstStyle/>
          <a:p>
            <a:pPr algn="ctr" defTabSz="913873"/>
            <a:r>
              <a:rPr lang="en-US" sz="2800" dirty="0">
                <a:gradFill>
                  <a:gsLst>
                    <a:gs pos="0">
                      <a:schemeClr val="bg1"/>
                    </a:gs>
                    <a:gs pos="100000">
                      <a:schemeClr val="bg1"/>
                    </a:gs>
                  </a:gsLst>
                  <a:lin ang="5400000" scaled="1"/>
                </a:gradFill>
                <a:latin typeface="Segoe UI Light"/>
                <a:ea typeface="Calibri" panose="020F0502020204030204" pitchFamily="34" charset="0"/>
              </a:rPr>
              <a:t>Data</a:t>
            </a:r>
          </a:p>
        </p:txBody>
      </p:sp>
      <p:sp>
        <p:nvSpPr>
          <p:cNvPr id="156" name="Rectangle 155"/>
          <p:cNvSpPr/>
          <p:nvPr/>
        </p:nvSpPr>
        <p:spPr>
          <a:xfrm>
            <a:off x="10106075" y="1858369"/>
            <a:ext cx="1359830" cy="707767"/>
          </a:xfrm>
          <a:prstGeom prst="rect">
            <a:avLst/>
          </a:prstGeom>
        </p:spPr>
        <p:txBody>
          <a:bodyPr wrap="none" lIns="182802" tIns="137101" rIns="182802" bIns="137101">
            <a:spAutoFit/>
          </a:bodyPr>
          <a:lstStyle/>
          <a:p>
            <a:pPr defTabSz="913873"/>
            <a:r>
              <a:rPr lang="en-US" sz="2800" dirty="0">
                <a:gradFill>
                  <a:gsLst>
                    <a:gs pos="0">
                      <a:schemeClr val="bg1"/>
                    </a:gs>
                    <a:gs pos="100000">
                      <a:schemeClr val="bg1"/>
                    </a:gs>
                  </a:gsLst>
                  <a:lin ang="5400000" scaled="1"/>
                </a:gradFill>
                <a:latin typeface="Segoe UI Light"/>
                <a:ea typeface="Calibri" panose="020F0502020204030204" pitchFamily="34" charset="0"/>
              </a:rPr>
              <a:t>Clients</a:t>
            </a:r>
          </a:p>
        </p:txBody>
      </p:sp>
      <p:sp>
        <p:nvSpPr>
          <p:cNvPr id="157" name="Rectangle 156"/>
          <p:cNvSpPr>
            <a:spLocks noChangeAspect="1"/>
          </p:cNvSpPr>
          <p:nvPr/>
        </p:nvSpPr>
        <p:spPr bwMode="auto">
          <a:xfrm>
            <a:off x="7195287" y="4094267"/>
            <a:ext cx="1860449" cy="39549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200" dirty="0">
                <a:gradFill>
                  <a:gsLst>
                    <a:gs pos="0">
                      <a:schemeClr val="bg1"/>
                    </a:gs>
                    <a:gs pos="100000">
                      <a:schemeClr val="bg1"/>
                    </a:gs>
                  </a:gsLst>
                  <a:lin ang="5400000" scaled="1"/>
                </a:gradFill>
              </a:rPr>
              <a:t>Model is now a web service that is callable</a:t>
            </a:r>
          </a:p>
        </p:txBody>
      </p:sp>
      <p:pic>
        <p:nvPicPr>
          <p:cNvPr id="158" name="Picture 157"/>
          <p:cNvPicPr>
            <a:picLocks noChangeAspect="1"/>
          </p:cNvPicPr>
          <p:nvPr/>
        </p:nvPicPr>
        <p:blipFill>
          <a:blip r:embed="rId4"/>
          <a:stretch>
            <a:fillRect/>
          </a:stretch>
        </p:blipFill>
        <p:spPr>
          <a:xfrm>
            <a:off x="649611" y="2772083"/>
            <a:ext cx="2042229" cy="1163459"/>
          </a:xfrm>
          <a:prstGeom prst="rect">
            <a:avLst/>
          </a:prstGeom>
        </p:spPr>
      </p:pic>
      <p:cxnSp>
        <p:nvCxnSpPr>
          <p:cNvPr id="161" name="Straight Connector 160"/>
          <p:cNvCxnSpPr/>
          <p:nvPr/>
        </p:nvCxnSpPr>
        <p:spPr>
          <a:xfrm>
            <a:off x="9481748" y="1859577"/>
            <a:ext cx="0" cy="4831509"/>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98" name="Rectangle 197"/>
          <p:cNvSpPr>
            <a:spLocks noChangeAspect="1"/>
          </p:cNvSpPr>
          <p:nvPr/>
        </p:nvSpPr>
        <p:spPr bwMode="auto">
          <a:xfrm>
            <a:off x="3779279" y="4620195"/>
            <a:ext cx="2800419" cy="816369"/>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200" dirty="0">
                <a:gradFill>
                  <a:gsLst>
                    <a:gs pos="0">
                      <a:schemeClr val="bg1"/>
                    </a:gs>
                    <a:gs pos="100000">
                      <a:schemeClr val="bg1"/>
                    </a:gs>
                  </a:gsLst>
                  <a:lin ang="5400000" scaled="1"/>
                </a:gradFill>
              </a:rPr>
              <a:t>Integrated development environment for Machine Learning </a:t>
            </a:r>
          </a:p>
        </p:txBody>
      </p:sp>
      <p:sp>
        <p:nvSpPr>
          <p:cNvPr id="199" name="Rectangle 198"/>
          <p:cNvSpPr>
            <a:spLocks noChangeAspect="1"/>
          </p:cNvSpPr>
          <p:nvPr/>
        </p:nvSpPr>
        <p:spPr bwMode="auto">
          <a:xfrm>
            <a:off x="4052394" y="3591248"/>
            <a:ext cx="1351588" cy="23726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020" dirty="0">
                <a:solidFill>
                  <a:srgbClr val="FFFFFF"/>
                </a:solidFill>
              </a:rPr>
              <a:t>ML STUDIO</a:t>
            </a:r>
          </a:p>
        </p:txBody>
      </p:sp>
      <p:cxnSp>
        <p:nvCxnSpPr>
          <p:cNvPr id="201" name="Straight Arrow Connector 200"/>
          <p:cNvCxnSpPr/>
          <p:nvPr/>
        </p:nvCxnSpPr>
        <p:spPr>
          <a:xfrm>
            <a:off x="2873829" y="3561286"/>
            <a:ext cx="1178565"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p:nvPr/>
        </p:nvCxnSpPr>
        <p:spPr>
          <a:xfrm>
            <a:off x="6332394" y="3544801"/>
            <a:ext cx="982806"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5" name="Straight Arrow Connector 204"/>
          <p:cNvCxnSpPr/>
          <p:nvPr/>
        </p:nvCxnSpPr>
        <p:spPr>
          <a:xfrm>
            <a:off x="8988131" y="3542714"/>
            <a:ext cx="982806"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6" name="Straight Arrow Connector 205"/>
          <p:cNvCxnSpPr/>
          <p:nvPr/>
        </p:nvCxnSpPr>
        <p:spPr>
          <a:xfrm>
            <a:off x="8988131" y="5815135"/>
            <a:ext cx="982806"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p:nvPr/>
        </p:nvCxnSpPr>
        <p:spPr>
          <a:xfrm flipH="1" flipV="1">
            <a:off x="8134309" y="4668305"/>
            <a:ext cx="1" cy="599556"/>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5"/>
          <a:stretch>
            <a:fillRect/>
          </a:stretch>
        </p:blipFill>
        <p:spPr>
          <a:xfrm>
            <a:off x="458668" y="1718207"/>
            <a:ext cx="11462088" cy="4889644"/>
          </a:xfrm>
          <a:prstGeom prst="rect">
            <a:avLst/>
          </a:prstGeom>
        </p:spPr>
      </p:pic>
    </p:spTree>
    <p:extLst>
      <p:ext uri="{BB962C8B-B14F-4D97-AF65-F5344CB8AC3E}">
        <p14:creationId xmlns:p14="http://schemas.microsoft.com/office/powerpoint/2010/main" val="4558687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1535069"/>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1"/>
          <p:cNvSpPr>
            <a:spLocks noGrp="1"/>
          </p:cNvSpPr>
          <p:nvPr>
            <p:ph type="title"/>
          </p:nvPr>
        </p:nvSpPr>
        <p:spPr>
          <a:xfrm>
            <a:off x="114719" y="104753"/>
            <a:ext cx="10515600" cy="1325563"/>
          </a:xfrm>
        </p:spPr>
        <p:txBody>
          <a:bodyPr>
            <a:normAutofit/>
          </a:bodyPr>
          <a:lstStyle/>
          <a:p>
            <a:r>
              <a:rPr lang="en-GB" sz="5400" dirty="0">
                <a:solidFill>
                  <a:schemeClr val="bg1"/>
                </a:solidFill>
                <a:latin typeface="Segoe UI Light" panose="020B0502040204020203" pitchFamily="34" charset="0"/>
                <a:cs typeface="Segoe UI Light" panose="020B0502040204020203" pitchFamily="34" charset="0"/>
              </a:rPr>
              <a:t>Azure Machine Learning Pricing</a:t>
            </a:r>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cxnSp>
        <p:nvCxnSpPr>
          <p:cNvPr id="106" name="Straight Connector 105"/>
          <p:cNvCxnSpPr/>
          <p:nvPr/>
        </p:nvCxnSpPr>
        <p:spPr>
          <a:xfrm>
            <a:off x="3328950" y="1859577"/>
            <a:ext cx="0" cy="4831509"/>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270513" y="4313764"/>
            <a:ext cx="3007332" cy="1187890"/>
          </a:xfrm>
          <a:prstGeom prst="rect">
            <a:avLst/>
          </a:prstGeom>
          <a:noFill/>
        </p:spPr>
        <p:txBody>
          <a:bodyPr wrap="none" lIns="182802" tIns="146241" rIns="182802" bIns="146241" rtlCol="0">
            <a:spAutoFit/>
          </a:bodyPr>
          <a:lstStyle/>
          <a:p>
            <a:pPr defTabSz="932597" fontAlgn="base">
              <a:spcBef>
                <a:spcPct val="0"/>
              </a:spcBef>
              <a:spcAft>
                <a:spcPts val="600"/>
              </a:spcAft>
            </a:pPr>
            <a:r>
              <a:rPr lang="en-US" sz="1600" dirty="0">
                <a:gradFill>
                  <a:gsLst>
                    <a:gs pos="0">
                      <a:schemeClr val="bg1"/>
                    </a:gs>
                    <a:gs pos="100000">
                      <a:schemeClr val="bg1"/>
                    </a:gs>
                  </a:gsLst>
                  <a:lin ang="5400000" scaled="1"/>
                </a:gradFill>
                <a:latin typeface="Segoe UI" panose="020B0502040204020203" pitchFamily="34" charset="0"/>
                <a:cs typeface="Segoe UI" panose="020B0502040204020203" pitchFamily="34" charset="0"/>
              </a:rPr>
              <a:t>Blobs and Tables</a:t>
            </a:r>
          </a:p>
          <a:p>
            <a:pPr defTabSz="932597" fontAlgn="base">
              <a:spcBef>
                <a:spcPct val="0"/>
              </a:spcBef>
              <a:spcAft>
                <a:spcPts val="600"/>
              </a:spcAft>
            </a:pPr>
            <a:r>
              <a:rPr lang="en-US" sz="1600" dirty="0">
                <a:gradFill>
                  <a:gsLst>
                    <a:gs pos="0">
                      <a:schemeClr val="bg1"/>
                    </a:gs>
                    <a:gs pos="100000">
                      <a:schemeClr val="bg1"/>
                    </a:gs>
                  </a:gsLst>
                  <a:lin ang="5400000" scaled="1"/>
                </a:gradFill>
                <a:latin typeface="Segoe UI" panose="020B0502040204020203" pitchFamily="34" charset="0"/>
                <a:cs typeface="Segoe UI" panose="020B0502040204020203" pitchFamily="34" charset="0"/>
              </a:rPr>
              <a:t>Hadoop (HDInsight)</a:t>
            </a:r>
          </a:p>
          <a:p>
            <a:pPr defTabSz="932597" fontAlgn="base">
              <a:spcBef>
                <a:spcPct val="0"/>
              </a:spcBef>
              <a:spcAft>
                <a:spcPts val="600"/>
              </a:spcAft>
            </a:pPr>
            <a:r>
              <a:rPr lang="en-US" sz="1600" dirty="0">
                <a:gradFill>
                  <a:gsLst>
                    <a:gs pos="0">
                      <a:schemeClr val="bg1"/>
                    </a:gs>
                    <a:gs pos="100000">
                      <a:schemeClr val="bg1"/>
                    </a:gs>
                  </a:gsLst>
                  <a:lin ang="5400000" scaled="1"/>
                </a:gradFill>
                <a:latin typeface="Segoe UI" panose="020B0502040204020203" pitchFamily="34" charset="0"/>
                <a:cs typeface="Segoe UI" panose="020B0502040204020203" pitchFamily="34" charset="0"/>
              </a:rPr>
              <a:t>Relational DB (Azure SQL DB)</a:t>
            </a:r>
          </a:p>
        </p:txBody>
      </p:sp>
      <p:sp>
        <p:nvSpPr>
          <p:cNvPr id="108" name="Rectangle 107"/>
          <p:cNvSpPr/>
          <p:nvPr/>
        </p:nvSpPr>
        <p:spPr>
          <a:xfrm>
            <a:off x="860760" y="1854778"/>
            <a:ext cx="1433090" cy="707767"/>
          </a:xfrm>
          <a:prstGeom prst="rect">
            <a:avLst/>
          </a:prstGeom>
        </p:spPr>
        <p:txBody>
          <a:bodyPr wrap="square" lIns="182802" tIns="137101" rIns="182802" bIns="137101">
            <a:spAutoFit/>
          </a:bodyPr>
          <a:lstStyle/>
          <a:p>
            <a:pPr algn="ctr" defTabSz="913873"/>
            <a:r>
              <a:rPr lang="en-US" sz="2800" dirty="0">
                <a:gradFill>
                  <a:gsLst>
                    <a:gs pos="0">
                      <a:schemeClr val="bg1"/>
                    </a:gs>
                    <a:gs pos="100000">
                      <a:schemeClr val="bg1"/>
                    </a:gs>
                  </a:gsLst>
                  <a:lin ang="5400000" scaled="1"/>
                </a:gradFill>
                <a:latin typeface="Segoe UI Light"/>
                <a:ea typeface="Calibri" panose="020F0502020204030204" pitchFamily="34" charset="0"/>
              </a:rPr>
              <a:t>Data</a:t>
            </a:r>
          </a:p>
        </p:txBody>
      </p:sp>
      <p:sp>
        <p:nvSpPr>
          <p:cNvPr id="156" name="Rectangle 155"/>
          <p:cNvSpPr/>
          <p:nvPr/>
        </p:nvSpPr>
        <p:spPr>
          <a:xfrm>
            <a:off x="10106075" y="1858369"/>
            <a:ext cx="1359830" cy="707767"/>
          </a:xfrm>
          <a:prstGeom prst="rect">
            <a:avLst/>
          </a:prstGeom>
        </p:spPr>
        <p:txBody>
          <a:bodyPr wrap="none" lIns="182802" tIns="137101" rIns="182802" bIns="137101">
            <a:spAutoFit/>
          </a:bodyPr>
          <a:lstStyle/>
          <a:p>
            <a:pPr defTabSz="913873"/>
            <a:r>
              <a:rPr lang="en-US" sz="2800" dirty="0">
                <a:gradFill>
                  <a:gsLst>
                    <a:gs pos="0">
                      <a:schemeClr val="bg1"/>
                    </a:gs>
                    <a:gs pos="100000">
                      <a:schemeClr val="bg1"/>
                    </a:gs>
                  </a:gsLst>
                  <a:lin ang="5400000" scaled="1"/>
                </a:gradFill>
                <a:latin typeface="Segoe UI Light"/>
                <a:ea typeface="Calibri" panose="020F0502020204030204" pitchFamily="34" charset="0"/>
              </a:rPr>
              <a:t>Clients</a:t>
            </a:r>
          </a:p>
        </p:txBody>
      </p:sp>
      <p:sp>
        <p:nvSpPr>
          <p:cNvPr id="157" name="Rectangle 156"/>
          <p:cNvSpPr>
            <a:spLocks noChangeAspect="1"/>
          </p:cNvSpPr>
          <p:nvPr/>
        </p:nvSpPr>
        <p:spPr bwMode="auto">
          <a:xfrm>
            <a:off x="7195287" y="4094267"/>
            <a:ext cx="1860449" cy="39549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200" dirty="0">
                <a:gradFill>
                  <a:gsLst>
                    <a:gs pos="0">
                      <a:schemeClr val="bg1"/>
                    </a:gs>
                    <a:gs pos="100000">
                      <a:schemeClr val="bg1"/>
                    </a:gs>
                  </a:gsLst>
                  <a:lin ang="5400000" scaled="1"/>
                </a:gradFill>
              </a:rPr>
              <a:t>Model is now a web service that is callable</a:t>
            </a:r>
          </a:p>
        </p:txBody>
      </p:sp>
      <p:pic>
        <p:nvPicPr>
          <p:cNvPr id="158" name="Picture 157"/>
          <p:cNvPicPr>
            <a:picLocks noChangeAspect="1"/>
          </p:cNvPicPr>
          <p:nvPr/>
        </p:nvPicPr>
        <p:blipFill>
          <a:blip r:embed="rId4"/>
          <a:stretch>
            <a:fillRect/>
          </a:stretch>
        </p:blipFill>
        <p:spPr>
          <a:xfrm>
            <a:off x="649611" y="2772083"/>
            <a:ext cx="2042229" cy="1163459"/>
          </a:xfrm>
          <a:prstGeom prst="rect">
            <a:avLst/>
          </a:prstGeom>
        </p:spPr>
      </p:pic>
      <p:cxnSp>
        <p:nvCxnSpPr>
          <p:cNvPr id="161" name="Straight Connector 160"/>
          <p:cNvCxnSpPr/>
          <p:nvPr/>
        </p:nvCxnSpPr>
        <p:spPr>
          <a:xfrm>
            <a:off x="9481748" y="1859577"/>
            <a:ext cx="0" cy="4831509"/>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98" name="Rectangle 197"/>
          <p:cNvSpPr>
            <a:spLocks noChangeAspect="1"/>
          </p:cNvSpPr>
          <p:nvPr/>
        </p:nvSpPr>
        <p:spPr bwMode="auto">
          <a:xfrm>
            <a:off x="3779279" y="4620195"/>
            <a:ext cx="2800419" cy="816369"/>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200" dirty="0">
                <a:gradFill>
                  <a:gsLst>
                    <a:gs pos="0">
                      <a:schemeClr val="bg1"/>
                    </a:gs>
                    <a:gs pos="100000">
                      <a:schemeClr val="bg1"/>
                    </a:gs>
                  </a:gsLst>
                  <a:lin ang="5400000" scaled="1"/>
                </a:gradFill>
              </a:rPr>
              <a:t>Integrated development environment for Machine Learning </a:t>
            </a:r>
          </a:p>
        </p:txBody>
      </p:sp>
      <p:sp>
        <p:nvSpPr>
          <p:cNvPr id="199" name="Rectangle 198"/>
          <p:cNvSpPr>
            <a:spLocks noChangeAspect="1"/>
          </p:cNvSpPr>
          <p:nvPr/>
        </p:nvSpPr>
        <p:spPr bwMode="auto">
          <a:xfrm>
            <a:off x="4052394" y="3591248"/>
            <a:ext cx="1351588" cy="23726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020" dirty="0">
                <a:solidFill>
                  <a:srgbClr val="FFFFFF"/>
                </a:solidFill>
              </a:rPr>
              <a:t>ML STUDIO</a:t>
            </a:r>
          </a:p>
        </p:txBody>
      </p:sp>
      <p:cxnSp>
        <p:nvCxnSpPr>
          <p:cNvPr id="201" name="Straight Arrow Connector 200"/>
          <p:cNvCxnSpPr/>
          <p:nvPr/>
        </p:nvCxnSpPr>
        <p:spPr>
          <a:xfrm>
            <a:off x="2873829" y="3561286"/>
            <a:ext cx="1178565"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p:nvPr/>
        </p:nvCxnSpPr>
        <p:spPr>
          <a:xfrm>
            <a:off x="6332394" y="3544801"/>
            <a:ext cx="982806"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5" name="Straight Arrow Connector 204"/>
          <p:cNvCxnSpPr/>
          <p:nvPr/>
        </p:nvCxnSpPr>
        <p:spPr>
          <a:xfrm>
            <a:off x="8988131" y="3542714"/>
            <a:ext cx="982806"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6" name="Straight Arrow Connector 205"/>
          <p:cNvCxnSpPr/>
          <p:nvPr/>
        </p:nvCxnSpPr>
        <p:spPr>
          <a:xfrm>
            <a:off x="8988131" y="5815135"/>
            <a:ext cx="982806"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p:nvPr/>
        </p:nvCxnSpPr>
        <p:spPr>
          <a:xfrm flipH="1" flipV="1">
            <a:off x="8134309" y="4668305"/>
            <a:ext cx="1" cy="599556"/>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5"/>
          <a:stretch>
            <a:fillRect/>
          </a:stretch>
        </p:blipFill>
        <p:spPr>
          <a:xfrm>
            <a:off x="435427" y="1771921"/>
            <a:ext cx="11321145" cy="3270895"/>
          </a:xfrm>
          <a:prstGeom prst="rect">
            <a:avLst/>
          </a:prstGeom>
        </p:spPr>
      </p:pic>
    </p:spTree>
    <p:extLst>
      <p:ext uri="{BB962C8B-B14F-4D97-AF65-F5344CB8AC3E}">
        <p14:creationId xmlns:p14="http://schemas.microsoft.com/office/powerpoint/2010/main" val="805216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4" name="Rectangle 2"/>
          <p:cNvSpPr>
            <a:spLocks noChangeArrowheads="1"/>
          </p:cNvSpPr>
          <p:nvPr/>
        </p:nvSpPr>
        <p:spPr bwMode="auto">
          <a:xfrm>
            <a:off x="315686" y="767996"/>
            <a:ext cx="7231467" cy="846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2352"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2E74B5"/>
                </a:solidFill>
                <a:effectLst/>
                <a:uLnTx/>
                <a:uFillTx/>
                <a:latin typeface="Calibri Light" panose="020F0302020204030204" pitchFamily="34" charset="0"/>
                <a:ea typeface="Times New Roman" panose="02020603050405020304" pitchFamily="18" charset="0"/>
              </a:rPr>
              <a:t>Redeeming Azure Monetary Credit</a:t>
            </a:r>
            <a:endParaRPr kumimoji="0" lang="en-GB" altLang="en-US" sz="1600" b="0" i="0" u="none" strike="noStrike" kern="0" cap="none" spc="0" normalizeH="0" baseline="0" noProof="0" dirty="0">
              <a:ln>
                <a:noFill/>
              </a:ln>
              <a:solidFill>
                <a:srgbClr val="2E74B5"/>
              </a:solidFill>
              <a:effectLst/>
              <a:uLnTx/>
              <a:uFillTx/>
              <a:latin typeface="Calibri Light" panose="020F0302020204030204" pitchFamily="34" charset="0"/>
              <a:ea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t>1. Go to http://microsoftazurepass.com. Select your country, type in the provided promo code and click “Submit.”</a:t>
            </a:r>
            <a:br>
              <a:rPr kumimoji="0" lang="en-US" altLang="en-US" sz="1100" b="0" i="0" u="none" strike="noStrike" kern="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br>
            <a:endParaRPr kumimoji="0" lang="en-US" altLang="en-US" sz="1800" b="0" i="0" u="none" strike="noStrike" kern="0" cap="none" spc="0" normalizeH="0" baseline="0" noProof="0" dirty="0">
              <a:ln>
                <a:noFill/>
              </a:ln>
              <a:solidFill>
                <a:schemeClr val="bg1"/>
              </a:solidFill>
              <a:effectLst/>
              <a:uLnTx/>
              <a:uFillTx/>
              <a:latin typeface="Arial" panose="020B0604020202020204" pitchFamily="34" charset="0"/>
            </a:endParaRPr>
          </a:p>
        </p:txBody>
      </p:sp>
      <p:pic>
        <p:nvPicPr>
          <p:cNvPr id="1025" name="Picture 2" descr="cid:image004.png@01CFE973.7201DFB0"/>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057399" y="1654629"/>
            <a:ext cx="6890657" cy="4351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77264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5"/>
          <p:cNvSpPr>
            <a:spLocks noGrp="1"/>
          </p:cNvSpPr>
          <p:nvPr>
            <p:ph type="title"/>
          </p:nvPr>
        </p:nvSpPr>
        <p:spPr/>
        <p:txBody>
          <a:bodyPr/>
          <a:lstStyle/>
          <a:p>
            <a:r>
              <a:rPr lang="en-US" dirty="0"/>
              <a:t>Cortana Intelligence Suite</a:t>
            </a:r>
            <a:br>
              <a:rPr lang="en-US" dirty="0"/>
            </a:br>
            <a:r>
              <a:rPr lang="en-US" sz="2745" dirty="0"/>
              <a:t>Transform data into intelligent action </a:t>
            </a:r>
          </a:p>
        </p:txBody>
      </p:sp>
      <p:grpSp>
        <p:nvGrpSpPr>
          <p:cNvPr id="129" name="Group 128"/>
          <p:cNvGrpSpPr/>
          <p:nvPr/>
        </p:nvGrpSpPr>
        <p:grpSpPr>
          <a:xfrm>
            <a:off x="9400221" y="1633927"/>
            <a:ext cx="2196985" cy="4524566"/>
            <a:chOff x="9588714" y="1666194"/>
            <a:chExt cx="2241039" cy="4615293"/>
          </a:xfrm>
        </p:grpSpPr>
        <p:sp>
          <p:nvSpPr>
            <p:cNvPr id="130" name="Rectangle 129"/>
            <p:cNvSpPr/>
            <p:nvPr/>
          </p:nvSpPr>
          <p:spPr>
            <a:xfrm>
              <a:off x="10329146" y="5953575"/>
              <a:ext cx="1500607" cy="327912"/>
            </a:xfrm>
            <a:prstGeom prst="rect">
              <a:avLst/>
            </a:prstGeom>
          </p:spPr>
          <p:txBody>
            <a:bodyPr wrap="none" lIns="0" tIns="0" rIns="0" bIns="0" anchor="ctr">
              <a:noAutofit/>
            </a:bodyPr>
            <a:lstStyle/>
            <a:p>
              <a:pPr defTabSz="896386">
                <a:lnSpc>
                  <a:spcPct val="90000"/>
                </a:lnSpc>
              </a:pPr>
              <a:r>
                <a:rPr lang="en-US" sz="2353" kern="0" dirty="0">
                  <a:solidFill>
                    <a:srgbClr val="002050"/>
                  </a:solidFill>
                  <a:latin typeface="Segoe UI Light"/>
                </a:rPr>
                <a:t>Action</a:t>
              </a:r>
            </a:p>
          </p:txBody>
        </p:sp>
        <p:sp>
          <p:nvSpPr>
            <p:cNvPr id="131" name="Freeform 130"/>
            <p:cNvSpPr/>
            <p:nvPr/>
          </p:nvSpPr>
          <p:spPr bwMode="auto">
            <a:xfrm flipH="1">
              <a:off x="9588714" y="1666194"/>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dirty="0">
                <a:solidFill>
                  <a:srgbClr val="FFFFFF"/>
                </a:solidFill>
                <a:latin typeface="Segoe UI"/>
              </a:endParaRPr>
            </a:p>
          </p:txBody>
        </p:sp>
        <p:sp>
          <p:nvSpPr>
            <p:cNvPr id="132" name="TextBox 131"/>
            <p:cNvSpPr txBox="1"/>
            <p:nvPr/>
          </p:nvSpPr>
          <p:spPr>
            <a:xfrm>
              <a:off x="10381650" y="1978779"/>
              <a:ext cx="1090058" cy="461622"/>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pPr>
              <a:r>
                <a:rPr lang="en-US" sz="1176" kern="0" spc="-29" dirty="0">
                  <a:solidFill>
                    <a:srgbClr val="002050"/>
                  </a:solidFill>
                  <a:latin typeface="Segoe UI Semilight" panose="020B0402040204020203" pitchFamily="34" charset="0"/>
                  <a:cs typeface="Segoe UI Semilight" panose="020B0402040204020203" pitchFamily="34" charset="0"/>
                </a:rPr>
                <a:t>People</a:t>
              </a:r>
            </a:p>
          </p:txBody>
        </p:sp>
        <p:sp>
          <p:nvSpPr>
            <p:cNvPr id="133" name="TextBox 132"/>
            <p:cNvSpPr txBox="1"/>
            <p:nvPr/>
          </p:nvSpPr>
          <p:spPr>
            <a:xfrm>
              <a:off x="10650440" y="5204331"/>
              <a:ext cx="868271" cy="332399"/>
            </a:xfrm>
            <a:prstGeom prst="rect">
              <a:avLst/>
            </a:prstGeom>
            <a:noFill/>
          </p:spPr>
          <p:txBody>
            <a:bodyPr wrap="square" lIns="0" tIns="0" rIns="0" bIns="0" rtlCol="0">
              <a:spAutoFit/>
            </a:bodyPr>
            <a:lstStyle/>
            <a:p>
              <a:pPr defTabSz="914192">
                <a:lnSpc>
                  <a:spcPct val="90000"/>
                </a:lnSpc>
                <a:spcBef>
                  <a:spcPct val="0"/>
                </a:spcBef>
                <a:spcAft>
                  <a:spcPts val="588"/>
                </a:spcAft>
              </a:pPr>
              <a:r>
                <a:rPr lang="en-US" sz="1176" kern="0" spc="-29" dirty="0">
                  <a:solidFill>
                    <a:srgbClr val="002050"/>
                  </a:solidFill>
                  <a:latin typeface="Segoe UI Semilight" panose="020B0402040204020203" pitchFamily="34" charset="0"/>
                  <a:cs typeface="Segoe UI Semilight" panose="020B0402040204020203" pitchFamily="34" charset="0"/>
                </a:rPr>
                <a:t>Automated </a:t>
              </a:r>
              <a:br>
                <a:rPr lang="en-US" sz="1176" kern="0" spc="-29" dirty="0">
                  <a:solidFill>
                    <a:srgbClr val="002050"/>
                  </a:solidFill>
                  <a:latin typeface="Segoe UI Semilight" panose="020B0402040204020203" pitchFamily="34" charset="0"/>
                  <a:cs typeface="Segoe UI Semilight" panose="020B0402040204020203" pitchFamily="34" charset="0"/>
                </a:rPr>
              </a:br>
              <a:r>
                <a:rPr lang="en-US" sz="1176" kern="0" spc="-29" dirty="0">
                  <a:solidFill>
                    <a:srgbClr val="002050"/>
                  </a:solidFill>
                  <a:latin typeface="Segoe UI Semilight" panose="020B0402040204020203" pitchFamily="34" charset="0"/>
                  <a:cs typeface="Segoe UI Semilight" panose="020B0402040204020203" pitchFamily="34" charset="0"/>
                </a:rPr>
                <a:t>Systems</a:t>
              </a:r>
            </a:p>
          </p:txBody>
        </p:sp>
        <p:grpSp>
          <p:nvGrpSpPr>
            <p:cNvPr id="134" name="Group 133"/>
            <p:cNvGrpSpPr/>
            <p:nvPr/>
          </p:nvGrpSpPr>
          <p:grpSpPr>
            <a:xfrm>
              <a:off x="9984119" y="2016920"/>
              <a:ext cx="377227" cy="385340"/>
              <a:chOff x="6112510" y="6954657"/>
              <a:chExt cx="1181100" cy="1206500"/>
            </a:xfrm>
            <a:solidFill>
              <a:srgbClr val="0078D7"/>
            </a:solidFill>
          </p:grpSpPr>
          <p:sp>
            <p:nvSpPr>
              <p:cNvPr id="152"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153"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154"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155"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grpSp>
        <p:grpSp>
          <p:nvGrpSpPr>
            <p:cNvPr id="135" name="Group 134"/>
            <p:cNvGrpSpPr/>
            <p:nvPr/>
          </p:nvGrpSpPr>
          <p:grpSpPr>
            <a:xfrm>
              <a:off x="10034296" y="5129436"/>
              <a:ext cx="385751" cy="482188"/>
              <a:chOff x="2954338" y="6831013"/>
              <a:chExt cx="1041400" cy="1301750"/>
            </a:xfrm>
            <a:solidFill>
              <a:srgbClr val="0078D7"/>
            </a:solidFill>
          </p:grpSpPr>
          <p:sp>
            <p:nvSpPr>
              <p:cNvPr id="150"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151"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grpSp>
        <p:grpSp>
          <p:nvGrpSpPr>
            <p:cNvPr id="136" name="Group 135"/>
            <p:cNvGrpSpPr/>
            <p:nvPr/>
          </p:nvGrpSpPr>
          <p:grpSpPr>
            <a:xfrm>
              <a:off x="9872701" y="3060921"/>
              <a:ext cx="1878892" cy="1542780"/>
              <a:chOff x="9910801" y="2434267"/>
              <a:chExt cx="1878892" cy="1542780"/>
            </a:xfrm>
          </p:grpSpPr>
          <p:sp>
            <p:nvSpPr>
              <p:cNvPr id="137" name="TextBox 136"/>
              <p:cNvSpPr txBox="1"/>
              <p:nvPr/>
            </p:nvSpPr>
            <p:spPr>
              <a:xfrm>
                <a:off x="9910801" y="3234749"/>
                <a:ext cx="1090058" cy="461622"/>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defRPr/>
                </a:pPr>
                <a:r>
                  <a:rPr lang="en-US" sz="1176" kern="0" spc="-29" dirty="0">
                    <a:solidFill>
                      <a:srgbClr val="002050"/>
                    </a:solidFill>
                    <a:latin typeface="Segoe UI Semilight" panose="020B0402040204020203" pitchFamily="34" charset="0"/>
                    <a:cs typeface="Segoe UI Semilight" panose="020B0402040204020203" pitchFamily="34" charset="0"/>
                  </a:rPr>
                  <a:t>Apps</a:t>
                </a:r>
              </a:p>
            </p:txBody>
          </p:sp>
          <p:grpSp>
            <p:nvGrpSpPr>
              <p:cNvPr id="138" name="Group 137"/>
              <p:cNvGrpSpPr/>
              <p:nvPr/>
            </p:nvGrpSpPr>
            <p:grpSpPr>
              <a:xfrm>
                <a:off x="10012430" y="2917883"/>
                <a:ext cx="462396" cy="357669"/>
                <a:chOff x="5007615" y="2323753"/>
                <a:chExt cx="649029" cy="502032"/>
              </a:xfrm>
              <a:solidFill>
                <a:srgbClr val="0078D7"/>
              </a:solidFill>
            </p:grpSpPr>
            <p:sp>
              <p:nvSpPr>
                <p:cNvPr id="148" name="Freeform 147"/>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89642" tIns="44821" rIns="89642" bIns="44821" numCol="1" anchor="t" anchorCtr="0" compatLnSpc="1">
                  <a:prstTxWarp prst="textNoShape">
                    <a:avLst/>
                  </a:prstTxWarp>
                  <a:noAutofit/>
                </a:bodyPr>
                <a:lstStyle/>
                <a:p>
                  <a:pPr defTabSz="896386">
                    <a:defRPr/>
                  </a:pPr>
                  <a:endParaRPr lang="en-US" sz="1765" kern="0" dirty="0">
                    <a:solidFill>
                      <a:srgbClr val="FFFFFF"/>
                    </a:solidFill>
                  </a:endParaRPr>
                </a:p>
              </p:txBody>
            </p:sp>
            <p:sp>
              <p:nvSpPr>
                <p:cNvPr id="149" name="Freeform 148"/>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dirty="0">
                    <a:solidFill>
                      <a:srgbClr val="FFFFFF"/>
                    </a:solidFill>
                  </a:endParaRPr>
                </a:p>
              </p:txBody>
            </p:sp>
          </p:grpSp>
          <p:grpSp>
            <p:nvGrpSpPr>
              <p:cNvPr id="139" name="Group 138"/>
              <p:cNvGrpSpPr/>
              <p:nvPr/>
            </p:nvGrpSpPr>
            <p:grpSpPr>
              <a:xfrm>
                <a:off x="10486805" y="2434267"/>
                <a:ext cx="1302888" cy="1542780"/>
                <a:chOff x="10486805" y="2923046"/>
                <a:chExt cx="1302888" cy="1542780"/>
              </a:xfrm>
            </p:grpSpPr>
            <p:sp>
              <p:nvSpPr>
                <p:cNvPr id="140" name="Rectangle 139"/>
                <p:cNvSpPr/>
                <p:nvPr/>
              </p:nvSpPr>
              <p:spPr bwMode="auto">
                <a:xfrm>
                  <a:off x="10802824" y="2923046"/>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1" name="TextBox 140"/>
                <p:cNvSpPr txBox="1"/>
                <p:nvPr/>
              </p:nvSpPr>
              <p:spPr>
                <a:xfrm>
                  <a:off x="11212738" y="3022354"/>
                  <a:ext cx="473389" cy="161553"/>
                </a:xfrm>
                <a:prstGeom prst="rect">
                  <a:avLst/>
                </a:prstGeom>
                <a:noFill/>
              </p:spPr>
              <p:txBody>
                <a:bodyPr wrap="square" lIns="0" tIns="0" rIns="0" bIns="0" rtlCol="0">
                  <a:spAutoFit/>
                </a:bodyPr>
                <a:lstStyle/>
                <a:p>
                  <a:pPr defTabSz="914192">
                    <a:spcBef>
                      <a:spcPct val="0"/>
                    </a:spcBef>
                    <a:spcAft>
                      <a:spcPts val="588"/>
                    </a:spcAft>
                    <a:defRPr/>
                  </a:pPr>
                  <a:r>
                    <a:rPr lang="en-US" sz="1029" kern="0" dirty="0">
                      <a:solidFill>
                        <a:srgbClr val="505050"/>
                      </a:solidFill>
                      <a:cs typeface="Segoe UI Semilight" panose="020B0402040204020203" pitchFamily="34" charset="0"/>
                    </a:rPr>
                    <a:t>Web</a:t>
                  </a:r>
                </a:p>
              </p:txBody>
            </p:sp>
            <p:sp>
              <p:nvSpPr>
                <p:cNvPr id="142" name="TextBox 141"/>
                <p:cNvSpPr txBox="1"/>
                <p:nvPr/>
              </p:nvSpPr>
              <p:spPr>
                <a:xfrm>
                  <a:off x="11212738" y="3571986"/>
                  <a:ext cx="473389" cy="161553"/>
                </a:xfrm>
                <a:prstGeom prst="rect">
                  <a:avLst/>
                </a:prstGeom>
                <a:noFill/>
              </p:spPr>
              <p:txBody>
                <a:bodyPr wrap="square" lIns="0" tIns="0" rIns="0" bIns="0" rtlCol="0">
                  <a:spAutoFit/>
                </a:bodyPr>
                <a:lstStyle/>
                <a:p>
                  <a:pPr defTabSz="914192">
                    <a:spcBef>
                      <a:spcPct val="0"/>
                    </a:spcBef>
                    <a:spcAft>
                      <a:spcPts val="588"/>
                    </a:spcAft>
                    <a:defRPr/>
                  </a:pPr>
                  <a:r>
                    <a:rPr lang="en-US" sz="1029" kern="0" dirty="0">
                      <a:solidFill>
                        <a:srgbClr val="505050"/>
                      </a:solidFill>
                      <a:cs typeface="Segoe UI Semilight" panose="020B0402040204020203" pitchFamily="34" charset="0"/>
                    </a:rPr>
                    <a:t>Mobile</a:t>
                  </a:r>
                </a:p>
              </p:txBody>
            </p:sp>
            <p:sp>
              <p:nvSpPr>
                <p:cNvPr id="143" name="TextBox 142"/>
                <p:cNvSpPr txBox="1"/>
                <p:nvPr/>
              </p:nvSpPr>
              <p:spPr>
                <a:xfrm>
                  <a:off x="11212738" y="4160203"/>
                  <a:ext cx="473389" cy="161553"/>
                </a:xfrm>
                <a:prstGeom prst="rect">
                  <a:avLst/>
                </a:prstGeom>
                <a:noFill/>
              </p:spPr>
              <p:txBody>
                <a:bodyPr wrap="square" lIns="0" tIns="0" rIns="0" bIns="0" rtlCol="0">
                  <a:spAutoFit/>
                </a:bodyPr>
                <a:lstStyle/>
                <a:p>
                  <a:pPr defTabSz="914192">
                    <a:spcBef>
                      <a:spcPct val="0"/>
                    </a:spcBef>
                    <a:spcAft>
                      <a:spcPts val="588"/>
                    </a:spcAft>
                    <a:defRPr/>
                  </a:pPr>
                  <a:r>
                    <a:rPr lang="en-US" sz="1029" kern="0" dirty="0">
                      <a:solidFill>
                        <a:srgbClr val="505050"/>
                      </a:solidFill>
                      <a:cs typeface="Segoe UI Semilight" panose="020B0402040204020203" pitchFamily="34" charset="0"/>
                    </a:rPr>
                    <a:t>Bots</a:t>
                  </a:r>
                </a:p>
              </p:txBody>
            </p:sp>
            <p:sp>
              <p:nvSpPr>
                <p:cNvPr id="144" name="Freeform 143"/>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dirty="0">
                    <a:solidFill>
                      <a:srgbClr val="FFFFFF"/>
                    </a:solidFill>
                  </a:endParaRPr>
                </a:p>
              </p:txBody>
            </p:sp>
            <p:sp>
              <p:nvSpPr>
                <p:cNvPr id="145" name="Freeform 144"/>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dirty="0">
                    <a:solidFill>
                      <a:srgbClr val="FFFFFF"/>
                    </a:solidFill>
                  </a:endParaRPr>
                </a:p>
              </p:txBody>
            </p:sp>
            <p:sp>
              <p:nvSpPr>
                <p:cNvPr id="146" name="Freeform 145"/>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47" name="Straight Connector 146"/>
                <p:cNvCxnSpPr/>
                <p:nvPr/>
              </p:nvCxnSpPr>
              <p:spPr>
                <a:xfrm flipH="1">
                  <a:off x="10486805" y="3605293"/>
                  <a:ext cx="308472" cy="0"/>
                </a:xfrm>
                <a:prstGeom prst="line">
                  <a:avLst/>
                </a:prstGeom>
                <a:noFill/>
                <a:ln w="9525" cap="flat" cmpd="sng" algn="ctr">
                  <a:solidFill>
                    <a:srgbClr val="FFFFFF">
                      <a:lumMod val="65000"/>
                    </a:srgbClr>
                  </a:solidFill>
                  <a:prstDash val="solid"/>
                  <a:headEnd type="none" w="med" len="med"/>
                  <a:tailEnd type="none" w="med" len="med"/>
                </a:ln>
                <a:effectLst/>
              </p:spPr>
            </p:cxnSp>
          </p:grpSp>
        </p:grpSp>
      </p:grpSp>
      <p:grpSp>
        <p:nvGrpSpPr>
          <p:cNvPr id="156" name="Group 155"/>
          <p:cNvGrpSpPr/>
          <p:nvPr/>
        </p:nvGrpSpPr>
        <p:grpSpPr>
          <a:xfrm>
            <a:off x="7185375" y="1624961"/>
            <a:ext cx="2517255" cy="4461764"/>
            <a:chOff x="7329456" y="1657048"/>
            <a:chExt cx="2567731" cy="4551232"/>
          </a:xfrm>
        </p:grpSpPr>
        <p:sp>
          <p:nvSpPr>
            <p:cNvPr id="157" name="Rectangle 156"/>
            <p:cNvSpPr/>
            <p:nvPr/>
          </p:nvSpPr>
          <p:spPr bwMode="auto">
            <a:xfrm>
              <a:off x="7759316" y="1657048"/>
              <a:ext cx="1737360" cy="273423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dirty="0">
                  <a:solidFill>
                    <a:srgbClr val="FFFFFF"/>
                  </a:solidFill>
                  <a:latin typeface="Segoe UI Semibold" panose="020B0702040204020203" pitchFamily="34" charset="0"/>
                  <a:cs typeface="Segoe UI Semibold" panose="020B0702040204020203" pitchFamily="34" charset="0"/>
                </a:rPr>
                <a:t>Intelligence</a:t>
              </a:r>
            </a:p>
          </p:txBody>
        </p:sp>
        <p:sp>
          <p:nvSpPr>
            <p:cNvPr id="158" name="Rectangle 157"/>
            <p:cNvSpPr/>
            <p:nvPr/>
          </p:nvSpPr>
          <p:spPr bwMode="auto">
            <a:xfrm>
              <a:off x="7759316" y="4491484"/>
              <a:ext cx="1737360" cy="135296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dirty="0">
                  <a:solidFill>
                    <a:srgbClr val="FFFFFF"/>
                  </a:solidFill>
                  <a:latin typeface="Segoe UI Semibold" panose="020B0702040204020203" pitchFamily="34" charset="0"/>
                  <a:cs typeface="Segoe UI Semibold" panose="020B0702040204020203" pitchFamily="34" charset="0"/>
                </a:rPr>
                <a:t>Dashboards &amp; Visualizations</a:t>
              </a:r>
            </a:p>
          </p:txBody>
        </p:sp>
        <p:sp>
          <p:nvSpPr>
            <p:cNvPr id="159" name="Rectangle 158"/>
            <p:cNvSpPr/>
            <p:nvPr/>
          </p:nvSpPr>
          <p:spPr>
            <a:xfrm>
              <a:off x="8282077" y="3724639"/>
              <a:ext cx="1268870" cy="261610"/>
            </a:xfrm>
            <a:prstGeom prst="rect">
              <a:avLst/>
            </a:prstGeom>
          </p:spPr>
          <p:txBody>
            <a:bodyPr wrap="square">
              <a:spAutoFit/>
            </a:bodyPr>
            <a:lstStyle/>
            <a:p>
              <a:pPr defTabSz="896386"/>
              <a:r>
                <a:rPr lang="en-US" sz="1078" kern="0" dirty="0">
                  <a:solidFill>
                    <a:srgbClr val="FFFFFF"/>
                  </a:solidFill>
                  <a:cs typeface="Segoe UI Semilight" panose="020B0402040204020203" pitchFamily="34" charset="0"/>
                </a:rPr>
                <a:t>Cortana</a:t>
              </a:r>
            </a:p>
          </p:txBody>
        </p:sp>
        <p:grpSp>
          <p:nvGrpSpPr>
            <p:cNvPr id="160" name="Group 159"/>
            <p:cNvGrpSpPr/>
            <p:nvPr/>
          </p:nvGrpSpPr>
          <p:grpSpPr>
            <a:xfrm>
              <a:off x="7886100" y="3695712"/>
              <a:ext cx="315759" cy="315759"/>
              <a:chOff x="3236100" y="589298"/>
              <a:chExt cx="5641200" cy="5641200"/>
            </a:xfrm>
          </p:grpSpPr>
          <p:sp>
            <p:nvSpPr>
              <p:cNvPr id="179" name="Freeform 178"/>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dirty="0">
                  <a:solidFill>
                    <a:srgbClr val="FFFFFF"/>
                  </a:solidFill>
                  <a:latin typeface="Segoe UI"/>
                  <a:ea typeface="Segoe UI" pitchFamily="34" charset="0"/>
                  <a:cs typeface="Segoe UI" pitchFamily="34" charset="0"/>
                </a:endParaRPr>
              </a:p>
            </p:txBody>
          </p:sp>
          <p:sp>
            <p:nvSpPr>
              <p:cNvPr id="180" name="Freeform 179"/>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dirty="0">
                  <a:solidFill>
                    <a:srgbClr val="FFFFFF"/>
                  </a:solidFill>
                  <a:latin typeface="Segoe UI"/>
                  <a:ea typeface="Segoe UI" pitchFamily="34" charset="0"/>
                  <a:cs typeface="Segoe UI" pitchFamily="34" charset="0"/>
                </a:endParaRPr>
              </a:p>
            </p:txBody>
          </p:sp>
        </p:grpSp>
        <p:cxnSp>
          <p:nvCxnSpPr>
            <p:cNvPr id="161" name="Straight Connector 160"/>
            <p:cNvCxnSpPr/>
            <p:nvPr/>
          </p:nvCxnSpPr>
          <p:spPr>
            <a:xfrm>
              <a:off x="7329456"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62" name="Group 161"/>
            <p:cNvGrpSpPr/>
            <p:nvPr/>
          </p:nvGrpSpPr>
          <p:grpSpPr>
            <a:xfrm rot="13500000">
              <a:off x="9515255" y="6028138"/>
              <a:ext cx="181498" cy="178786"/>
              <a:chOff x="402446" y="5872915"/>
              <a:chExt cx="292608" cy="288235"/>
            </a:xfrm>
            <a:solidFill>
              <a:srgbClr val="FFFFFF">
                <a:lumMod val="85000"/>
              </a:srgbClr>
            </a:solidFill>
          </p:grpSpPr>
          <p:cxnSp>
            <p:nvCxnSpPr>
              <p:cNvPr id="177" name="Straight Connector 176"/>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178" name="Straight Connector 177"/>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cxnSp>
          <p:nvCxnSpPr>
            <p:cNvPr id="163" name="Straight Connector 162"/>
            <p:cNvCxnSpPr/>
            <p:nvPr/>
          </p:nvCxnSpPr>
          <p:spPr>
            <a:xfrm flipH="1">
              <a:off x="9588715" y="3765778"/>
              <a:ext cx="308472" cy="0"/>
            </a:xfrm>
            <a:prstGeom prst="line">
              <a:avLst/>
            </a:prstGeom>
            <a:noFill/>
            <a:ln w="12700" cap="flat" cmpd="sng" algn="ctr">
              <a:solidFill>
                <a:srgbClr val="0078D7"/>
              </a:solidFill>
              <a:prstDash val="solid"/>
              <a:headEnd type="none"/>
              <a:tailEnd type="none"/>
            </a:ln>
            <a:effectLst/>
          </p:spPr>
        </p:cxnSp>
        <p:sp>
          <p:nvSpPr>
            <p:cNvPr id="164" name="Rectangle 163"/>
            <p:cNvSpPr/>
            <p:nvPr/>
          </p:nvSpPr>
          <p:spPr>
            <a:xfrm>
              <a:off x="8282077" y="3055939"/>
              <a:ext cx="1268870" cy="430887"/>
            </a:xfrm>
            <a:prstGeom prst="rect">
              <a:avLst/>
            </a:prstGeom>
          </p:spPr>
          <p:txBody>
            <a:bodyPr wrap="square" anchor="ctr">
              <a:spAutoFit/>
            </a:bodyPr>
            <a:lstStyle/>
            <a:p>
              <a:pPr defTabSz="896386"/>
              <a:r>
                <a:rPr lang="en-US" sz="1078" kern="0" dirty="0">
                  <a:solidFill>
                    <a:srgbClr val="FFFFFF"/>
                  </a:solidFill>
                  <a:cs typeface="Segoe UI Semilight" panose="020B0402040204020203" pitchFamily="34" charset="0"/>
                </a:rPr>
                <a:t>Bot </a:t>
              </a:r>
              <a:br>
                <a:rPr lang="en-US" sz="1078" kern="0" dirty="0">
                  <a:solidFill>
                    <a:srgbClr val="FFFFFF"/>
                  </a:solidFill>
                  <a:cs typeface="Segoe UI Semilight" panose="020B0402040204020203" pitchFamily="34" charset="0"/>
                </a:rPr>
              </a:br>
              <a:r>
                <a:rPr lang="en-US" sz="1078" kern="0" dirty="0">
                  <a:solidFill>
                    <a:srgbClr val="FFFFFF"/>
                  </a:solidFill>
                  <a:cs typeface="Segoe UI Semilight" panose="020B0402040204020203" pitchFamily="34" charset="0"/>
                </a:rPr>
                <a:t>Framework</a:t>
              </a:r>
            </a:p>
          </p:txBody>
        </p:sp>
        <p:sp>
          <p:nvSpPr>
            <p:cNvPr id="165" name="Rectangle 164"/>
            <p:cNvSpPr/>
            <p:nvPr/>
          </p:nvSpPr>
          <p:spPr>
            <a:xfrm>
              <a:off x="8282077" y="2443589"/>
              <a:ext cx="1268870" cy="430887"/>
            </a:xfrm>
            <a:prstGeom prst="rect">
              <a:avLst/>
            </a:prstGeom>
          </p:spPr>
          <p:txBody>
            <a:bodyPr wrap="square">
              <a:spAutoFit/>
            </a:bodyPr>
            <a:lstStyle/>
            <a:p>
              <a:pPr defTabSz="896386"/>
              <a:r>
                <a:rPr lang="en-US" sz="1078" kern="0" dirty="0">
                  <a:solidFill>
                    <a:srgbClr val="FFFFFF"/>
                  </a:solidFill>
                  <a:cs typeface="Segoe UI Semilight" panose="020B0402040204020203" pitchFamily="34" charset="0"/>
                </a:rPr>
                <a:t>Cognitive Services</a:t>
              </a:r>
            </a:p>
          </p:txBody>
        </p:sp>
        <p:grpSp>
          <p:nvGrpSpPr>
            <p:cNvPr id="166" name="Group 165"/>
            <p:cNvGrpSpPr/>
            <p:nvPr/>
          </p:nvGrpSpPr>
          <p:grpSpPr>
            <a:xfrm>
              <a:off x="7830264" y="2521994"/>
              <a:ext cx="427431" cy="274077"/>
              <a:chOff x="7822816" y="2717080"/>
              <a:chExt cx="427431" cy="274077"/>
            </a:xfrm>
          </p:grpSpPr>
          <p:sp>
            <p:nvSpPr>
              <p:cNvPr id="175" name="Freeform 174"/>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dirty="0">
                  <a:solidFill>
                    <a:srgbClr val="FFFFFF"/>
                  </a:solidFill>
                </a:endParaRPr>
              </a:p>
            </p:txBody>
          </p:sp>
          <p:sp>
            <p:nvSpPr>
              <p:cNvPr id="176"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grpSp>
        <p:sp>
          <p:nvSpPr>
            <p:cNvPr id="167" name="Rectangle 166"/>
            <p:cNvSpPr/>
            <p:nvPr/>
          </p:nvSpPr>
          <p:spPr>
            <a:xfrm>
              <a:off x="8241821" y="5297166"/>
              <a:ext cx="1271016" cy="261610"/>
            </a:xfrm>
            <a:prstGeom prst="rect">
              <a:avLst/>
            </a:prstGeom>
          </p:spPr>
          <p:txBody>
            <a:bodyPr wrap="square">
              <a:spAutoFit/>
            </a:bodyPr>
            <a:lstStyle/>
            <a:p>
              <a:pPr defTabSz="896386"/>
              <a:r>
                <a:rPr lang="en-US" sz="1078" kern="0" dirty="0">
                  <a:solidFill>
                    <a:srgbClr val="FFFFFF"/>
                  </a:solidFill>
                  <a:cs typeface="Segoe UI Semilight" panose="020B0402040204020203" pitchFamily="34" charset="0"/>
                </a:rPr>
                <a:t>Power BI</a:t>
              </a:r>
            </a:p>
          </p:txBody>
        </p:sp>
        <p:grpSp>
          <p:nvGrpSpPr>
            <p:cNvPr id="168" name="Group 167"/>
            <p:cNvGrpSpPr/>
            <p:nvPr/>
          </p:nvGrpSpPr>
          <p:grpSpPr>
            <a:xfrm>
              <a:off x="7884058" y="5324140"/>
              <a:ext cx="324905" cy="207663"/>
              <a:chOff x="7884058" y="5368509"/>
              <a:chExt cx="324905" cy="207663"/>
            </a:xfrm>
          </p:grpSpPr>
          <p:sp>
            <p:nvSpPr>
              <p:cNvPr id="170"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dirty="0">
                  <a:solidFill>
                    <a:srgbClr val="FFFFFF"/>
                  </a:solidFill>
                </a:endParaRPr>
              </a:p>
            </p:txBody>
          </p:sp>
          <p:sp>
            <p:nvSpPr>
              <p:cNvPr id="171"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dirty="0">
                  <a:solidFill>
                    <a:srgbClr val="FFFFFF"/>
                  </a:solidFill>
                </a:endParaRPr>
              </a:p>
            </p:txBody>
          </p:sp>
          <p:sp>
            <p:nvSpPr>
              <p:cNvPr id="172"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dirty="0">
                  <a:solidFill>
                    <a:srgbClr val="FFFFFF"/>
                  </a:solidFill>
                </a:endParaRPr>
              </a:p>
            </p:txBody>
          </p:sp>
          <p:sp>
            <p:nvSpPr>
              <p:cNvPr id="173"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dirty="0">
                  <a:solidFill>
                    <a:srgbClr val="FFFFFF"/>
                  </a:solidFill>
                </a:endParaRPr>
              </a:p>
            </p:txBody>
          </p:sp>
          <p:sp>
            <p:nvSpPr>
              <p:cNvPr id="174"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dirty="0">
                  <a:solidFill>
                    <a:srgbClr val="FFFFFF"/>
                  </a:solidFill>
                </a:endParaRPr>
              </a:p>
            </p:txBody>
          </p:sp>
        </p:grpSp>
        <p:sp>
          <p:nvSpPr>
            <p:cNvPr id="169" name="Freeform 168"/>
            <p:cNvSpPr/>
            <p:nvPr/>
          </p:nvSpPr>
          <p:spPr bwMode="auto">
            <a:xfrm>
              <a:off x="7857300" y="3140323"/>
              <a:ext cx="373358" cy="25379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dirty="0">
                <a:solidFill>
                  <a:srgbClr val="FFFFFF"/>
                </a:solidFill>
                <a:latin typeface="Segoe UI"/>
                <a:ea typeface="Segoe UI" pitchFamily="34" charset="0"/>
                <a:cs typeface="Segoe UI" pitchFamily="34" charset="0"/>
              </a:endParaRPr>
            </a:p>
          </p:txBody>
        </p:sp>
      </p:grpSp>
      <p:grpSp>
        <p:nvGrpSpPr>
          <p:cNvPr id="181" name="Group 180"/>
          <p:cNvGrpSpPr/>
          <p:nvPr/>
        </p:nvGrpSpPr>
        <p:grpSpPr>
          <a:xfrm>
            <a:off x="1979672" y="1624961"/>
            <a:ext cx="2330705" cy="4461764"/>
            <a:chOff x="2019368" y="1657048"/>
            <a:chExt cx="2377440" cy="4551232"/>
          </a:xfrm>
        </p:grpSpPr>
        <p:sp>
          <p:nvSpPr>
            <p:cNvPr id="182" name="Rectangle 181"/>
            <p:cNvSpPr/>
            <p:nvPr/>
          </p:nvSpPr>
          <p:spPr bwMode="auto">
            <a:xfrm>
              <a:off x="2186019" y="1657048"/>
              <a:ext cx="1737360" cy="4187396"/>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dirty="0">
                  <a:solidFill>
                    <a:srgbClr val="FFFFFF"/>
                  </a:solidFill>
                  <a:latin typeface="Segoe UI Semibold" panose="020B0702040204020203" pitchFamily="34" charset="0"/>
                  <a:cs typeface="Segoe UI Semibold" panose="020B0702040204020203" pitchFamily="34" charset="0"/>
                </a:rPr>
                <a:t>Information Management</a:t>
              </a:r>
            </a:p>
          </p:txBody>
        </p:sp>
        <p:sp>
          <p:nvSpPr>
            <p:cNvPr id="183" name="Rectangle 182"/>
            <p:cNvSpPr/>
            <p:nvPr/>
          </p:nvSpPr>
          <p:spPr>
            <a:xfrm>
              <a:off x="2652706" y="3724639"/>
              <a:ext cx="1271016" cy="261610"/>
            </a:xfrm>
            <a:prstGeom prst="rect">
              <a:avLst/>
            </a:prstGeom>
          </p:spPr>
          <p:txBody>
            <a:bodyPr wrap="square">
              <a:spAutoFit/>
            </a:bodyPr>
            <a:lstStyle/>
            <a:p>
              <a:pPr defTabSz="896386">
                <a:defRPr/>
              </a:pPr>
              <a:r>
                <a:rPr lang="en-US" sz="1078" kern="0" dirty="0">
                  <a:solidFill>
                    <a:srgbClr val="FFFFFF"/>
                  </a:solidFill>
                  <a:cs typeface="Segoe UI Semilight" panose="020B0402040204020203" pitchFamily="34" charset="0"/>
                </a:rPr>
                <a:t>Event Hubs</a:t>
              </a:r>
              <a:endParaRPr lang="en-US" sz="1078" kern="0" dirty="0">
                <a:solidFill>
                  <a:srgbClr val="FFFFFF"/>
                </a:solidFill>
              </a:endParaRPr>
            </a:p>
          </p:txBody>
        </p:sp>
        <p:cxnSp>
          <p:nvCxnSpPr>
            <p:cNvPr id="184" name="Straight Connector 183"/>
            <p:cNvCxnSpPr/>
            <p:nvPr/>
          </p:nvCxnSpPr>
          <p:spPr>
            <a:xfrm>
              <a:off x="2019368"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85" name="Group 184"/>
            <p:cNvGrpSpPr/>
            <p:nvPr/>
          </p:nvGrpSpPr>
          <p:grpSpPr>
            <a:xfrm rot="13500000">
              <a:off x="4205167" y="6028138"/>
              <a:ext cx="181498" cy="178786"/>
              <a:chOff x="402446" y="5872915"/>
              <a:chExt cx="292608" cy="288235"/>
            </a:xfrm>
            <a:solidFill>
              <a:srgbClr val="FFFFFF">
                <a:lumMod val="85000"/>
              </a:srgbClr>
            </a:solidFill>
          </p:grpSpPr>
          <p:cxnSp>
            <p:nvCxnSpPr>
              <p:cNvPr id="194" name="Straight Connector 193"/>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195" name="Straight Connector 194"/>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sp>
          <p:nvSpPr>
            <p:cNvPr id="186" name="Rectangle 185"/>
            <p:cNvSpPr/>
            <p:nvPr/>
          </p:nvSpPr>
          <p:spPr>
            <a:xfrm>
              <a:off x="2652706" y="3161800"/>
              <a:ext cx="1271016" cy="261610"/>
            </a:xfrm>
            <a:prstGeom prst="rect">
              <a:avLst/>
            </a:prstGeom>
          </p:spPr>
          <p:txBody>
            <a:bodyPr wrap="square">
              <a:spAutoFit/>
            </a:bodyPr>
            <a:lstStyle/>
            <a:p>
              <a:pPr defTabSz="896386"/>
              <a:r>
                <a:rPr lang="en-US" sz="1078" kern="0" dirty="0">
                  <a:solidFill>
                    <a:srgbClr val="FFFFFF"/>
                  </a:solidFill>
                  <a:cs typeface="Segoe UI Semilight" panose="020B0402040204020203" pitchFamily="34" charset="0"/>
                </a:rPr>
                <a:t>Data Catalog</a:t>
              </a:r>
            </a:p>
          </p:txBody>
        </p:sp>
        <p:grpSp>
          <p:nvGrpSpPr>
            <p:cNvPr id="187" name="Group 186"/>
            <p:cNvGrpSpPr/>
            <p:nvPr/>
          </p:nvGrpSpPr>
          <p:grpSpPr>
            <a:xfrm>
              <a:off x="2337798" y="3119355"/>
              <a:ext cx="274997" cy="292527"/>
              <a:chOff x="3232150" y="382588"/>
              <a:chExt cx="5727700" cy="6092825"/>
            </a:xfrm>
            <a:solidFill>
              <a:srgbClr val="FFFFFF"/>
            </a:solidFill>
          </p:grpSpPr>
          <p:sp>
            <p:nvSpPr>
              <p:cNvPr id="191"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192"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193"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grpSp>
        <p:sp>
          <p:nvSpPr>
            <p:cNvPr id="188" name="Rectangle 187"/>
            <p:cNvSpPr/>
            <p:nvPr/>
          </p:nvSpPr>
          <p:spPr>
            <a:xfrm>
              <a:off x="2652706" y="2528227"/>
              <a:ext cx="1271016" cy="261610"/>
            </a:xfrm>
            <a:prstGeom prst="rect">
              <a:avLst/>
            </a:prstGeom>
          </p:spPr>
          <p:txBody>
            <a:bodyPr wrap="square">
              <a:spAutoFit/>
            </a:bodyPr>
            <a:lstStyle/>
            <a:p>
              <a:pPr defTabSz="896386">
                <a:defRPr/>
              </a:pPr>
              <a:r>
                <a:rPr lang="en-US" sz="1078" kern="0" dirty="0">
                  <a:solidFill>
                    <a:srgbClr val="FFFFFF"/>
                  </a:solidFill>
                  <a:cs typeface="Segoe UI Semilight" panose="020B0402040204020203" pitchFamily="34" charset="0"/>
                </a:rPr>
                <a:t>Data Factory </a:t>
              </a:r>
              <a:endParaRPr lang="en-US" sz="1078" kern="0" dirty="0">
                <a:solidFill>
                  <a:srgbClr val="FFFFFF"/>
                </a:solidFill>
              </a:endParaRPr>
            </a:p>
          </p:txBody>
        </p:sp>
        <p:sp>
          <p:nvSpPr>
            <p:cNvPr id="189" name="Freeform 188"/>
            <p:cNvSpPr/>
            <p:nvPr/>
          </p:nvSpPr>
          <p:spPr bwMode="auto">
            <a:xfrm>
              <a:off x="2333792" y="24669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dirty="0">
                <a:solidFill>
                  <a:srgbClr val="FFFFFF"/>
                </a:solidFill>
                <a:latin typeface="Segoe UI"/>
                <a:ea typeface="Segoe UI" pitchFamily="34" charset="0"/>
                <a:cs typeface="Segoe UI" pitchFamily="34" charset="0"/>
              </a:endParaRPr>
            </a:p>
          </p:txBody>
        </p:sp>
        <p:sp>
          <p:nvSpPr>
            <p:cNvPr id="190" name="Freeform 189"/>
            <p:cNvSpPr/>
            <p:nvPr/>
          </p:nvSpPr>
          <p:spPr bwMode="auto">
            <a:xfrm>
              <a:off x="2354114" y="3729564"/>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dirty="0">
                <a:solidFill>
                  <a:srgbClr val="FFFFFF"/>
                </a:solidFill>
                <a:latin typeface="Segoe UI"/>
                <a:ea typeface="Segoe UI" pitchFamily="34" charset="0"/>
                <a:cs typeface="Segoe UI" pitchFamily="34" charset="0"/>
              </a:endParaRPr>
            </a:p>
          </p:txBody>
        </p:sp>
      </p:grpSp>
      <p:sp>
        <p:nvSpPr>
          <p:cNvPr id="196" name="Rectangle 195"/>
          <p:cNvSpPr/>
          <p:nvPr/>
        </p:nvSpPr>
        <p:spPr bwMode="auto">
          <a:xfrm>
            <a:off x="5785539" y="1624962"/>
            <a:ext cx="1703207" cy="410508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dirty="0">
                <a:solidFill>
                  <a:srgbClr val="FFFFFF"/>
                </a:solidFill>
                <a:latin typeface="Segoe UI Semibold" panose="020B0702040204020203" pitchFamily="34" charset="0"/>
                <a:cs typeface="Segoe UI Semibold" panose="020B0702040204020203" pitchFamily="34" charset="0"/>
              </a:rPr>
              <a:t>Machine Learning and Analytics</a:t>
            </a:r>
          </a:p>
        </p:txBody>
      </p:sp>
      <p:sp>
        <p:nvSpPr>
          <p:cNvPr id="197" name="Rectangle 196"/>
          <p:cNvSpPr/>
          <p:nvPr/>
        </p:nvSpPr>
        <p:spPr>
          <a:xfrm>
            <a:off x="6215878" y="3485958"/>
            <a:ext cx="1243927" cy="588366"/>
          </a:xfrm>
          <a:prstGeom prst="rect">
            <a:avLst/>
          </a:prstGeom>
        </p:spPr>
        <p:txBody>
          <a:bodyPr wrap="square">
            <a:spAutoFit/>
          </a:bodyPr>
          <a:lstStyle/>
          <a:p>
            <a:pPr defTabSz="896386"/>
            <a:r>
              <a:rPr lang="en-US" sz="1078" kern="0" dirty="0">
                <a:solidFill>
                  <a:srgbClr val="FFFFFF"/>
                </a:solidFill>
                <a:cs typeface="Segoe UI Semilight" panose="020B0402040204020203" pitchFamily="34" charset="0"/>
              </a:rPr>
              <a:t>HDInsight </a:t>
            </a:r>
          </a:p>
          <a:p>
            <a:pPr defTabSz="896386"/>
            <a:r>
              <a:rPr lang="en-US" sz="1078" kern="0" dirty="0">
                <a:solidFill>
                  <a:srgbClr val="FFFFFF"/>
                </a:solidFill>
                <a:cs typeface="Segoe UI Semilight" panose="020B0402040204020203" pitchFamily="34" charset="0"/>
              </a:rPr>
              <a:t>(Hadoop and Spark)</a:t>
            </a:r>
          </a:p>
        </p:txBody>
      </p:sp>
      <p:sp>
        <p:nvSpPr>
          <p:cNvPr id="198" name="Rectangle 197"/>
          <p:cNvSpPr/>
          <p:nvPr/>
        </p:nvSpPr>
        <p:spPr>
          <a:xfrm>
            <a:off x="6215878" y="4199887"/>
            <a:ext cx="1243927" cy="256467"/>
          </a:xfrm>
          <a:prstGeom prst="rect">
            <a:avLst/>
          </a:prstGeom>
        </p:spPr>
        <p:txBody>
          <a:bodyPr wrap="square">
            <a:spAutoFit/>
          </a:bodyPr>
          <a:lstStyle/>
          <a:p>
            <a:pPr defTabSz="896386"/>
            <a:r>
              <a:rPr lang="en-US" sz="1078" kern="0" dirty="0">
                <a:solidFill>
                  <a:srgbClr val="FFFFFF"/>
                </a:solidFill>
                <a:cs typeface="Segoe UI Semilight" panose="020B0402040204020203" pitchFamily="34" charset="0"/>
              </a:rPr>
              <a:t>Stream Analytics</a:t>
            </a:r>
          </a:p>
        </p:txBody>
      </p:sp>
      <p:sp>
        <p:nvSpPr>
          <p:cNvPr id="199" name="Rectangle 198"/>
          <p:cNvSpPr/>
          <p:nvPr/>
        </p:nvSpPr>
        <p:spPr>
          <a:xfrm>
            <a:off x="5022363" y="5816724"/>
            <a:ext cx="1426914" cy="362072"/>
          </a:xfrm>
          <a:prstGeom prst="rect">
            <a:avLst/>
          </a:prstGeom>
        </p:spPr>
        <p:txBody>
          <a:bodyPr wrap="none" lIns="0" tIns="0" rIns="0" bIns="0" anchor="ctr">
            <a:spAutoFit/>
          </a:bodyPr>
          <a:lstStyle/>
          <a:p>
            <a:pPr algn="ctr" defTabSz="710729">
              <a:spcBef>
                <a:spcPct val="0"/>
              </a:spcBef>
              <a:spcAft>
                <a:spcPct val="35000"/>
              </a:spcAft>
            </a:pPr>
            <a:r>
              <a:rPr lang="en-US" sz="2353" kern="0" dirty="0">
                <a:solidFill>
                  <a:srgbClr val="002050"/>
                </a:solidFill>
                <a:latin typeface="Segoe UI Light"/>
              </a:rPr>
              <a:t>Intelligence</a:t>
            </a:r>
            <a:endParaRPr lang="en-US" sz="1765" b="1" kern="0" spc="-29" dirty="0">
              <a:solidFill>
                <a:srgbClr val="002050"/>
              </a:solidFill>
              <a:latin typeface="Segoe UI Semilight" panose="020B0402040204020203" pitchFamily="34" charset="0"/>
              <a:cs typeface="Segoe UI Semilight" panose="020B0402040204020203" pitchFamily="34" charset="0"/>
            </a:endParaRPr>
          </a:p>
        </p:txBody>
      </p:sp>
      <p:sp>
        <p:nvSpPr>
          <p:cNvPr id="200" name="Rectangle 199"/>
          <p:cNvSpPr/>
          <p:nvPr/>
        </p:nvSpPr>
        <p:spPr>
          <a:xfrm>
            <a:off x="6215878" y="2996353"/>
            <a:ext cx="1243927" cy="422417"/>
          </a:xfrm>
          <a:prstGeom prst="rect">
            <a:avLst/>
          </a:prstGeom>
        </p:spPr>
        <p:txBody>
          <a:bodyPr wrap="square">
            <a:spAutoFit/>
          </a:bodyPr>
          <a:lstStyle/>
          <a:p>
            <a:pPr defTabSz="896386"/>
            <a:r>
              <a:rPr lang="en-US" sz="1078" kern="0" dirty="0">
                <a:solidFill>
                  <a:srgbClr val="FFFFFF"/>
                </a:solidFill>
                <a:cs typeface="Segoe UI Semilight" panose="020B0402040204020203" pitchFamily="34" charset="0"/>
              </a:rPr>
              <a:t>Data Lake Analytics</a:t>
            </a:r>
          </a:p>
        </p:txBody>
      </p:sp>
      <p:sp>
        <p:nvSpPr>
          <p:cNvPr id="201" name="Rectangle 200"/>
          <p:cNvSpPr/>
          <p:nvPr/>
        </p:nvSpPr>
        <p:spPr>
          <a:xfrm>
            <a:off x="6215878" y="2396040"/>
            <a:ext cx="1243927" cy="424090"/>
          </a:xfrm>
          <a:prstGeom prst="rect">
            <a:avLst/>
          </a:prstGeom>
        </p:spPr>
        <p:txBody>
          <a:bodyPr wrap="square">
            <a:spAutoFit/>
          </a:bodyPr>
          <a:lstStyle/>
          <a:p>
            <a:pPr defTabSz="896386"/>
            <a:r>
              <a:rPr lang="en-US" sz="1078" kern="0" dirty="0">
                <a:solidFill>
                  <a:srgbClr val="FFFFFF"/>
                </a:solidFill>
                <a:cs typeface="Segoe UI Semilight" panose="020B0402040204020203" pitchFamily="34" charset="0"/>
              </a:rPr>
              <a:t>Machine Learning</a:t>
            </a:r>
          </a:p>
        </p:txBody>
      </p:sp>
      <p:grpSp>
        <p:nvGrpSpPr>
          <p:cNvPr id="202" name="Group 201"/>
          <p:cNvGrpSpPr/>
          <p:nvPr/>
        </p:nvGrpSpPr>
        <p:grpSpPr>
          <a:xfrm>
            <a:off x="5865099" y="4202162"/>
            <a:ext cx="345723" cy="265580"/>
            <a:chOff x="1260022" y="5196402"/>
            <a:chExt cx="3273425" cy="2514600"/>
          </a:xfrm>
          <a:solidFill>
            <a:srgbClr val="FFFFFF"/>
          </a:solidFill>
        </p:grpSpPr>
        <p:sp>
          <p:nvSpPr>
            <p:cNvPr id="203" name="Freeform 202"/>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dirty="0">
                <a:solidFill>
                  <a:srgbClr val="FFFFFF"/>
                </a:solidFill>
                <a:latin typeface="Segoe UI"/>
              </a:endParaRPr>
            </a:p>
          </p:txBody>
        </p:sp>
        <p:sp>
          <p:nvSpPr>
            <p:cNvPr id="204" name="Freeform 203"/>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dirty="0">
                <a:solidFill>
                  <a:srgbClr val="FFFFFF"/>
                </a:solidFill>
                <a:latin typeface="Segoe UI"/>
              </a:endParaRPr>
            </a:p>
          </p:txBody>
        </p:sp>
        <p:sp>
          <p:nvSpPr>
            <p:cNvPr id="205" name="Freeform 204"/>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dirty="0">
                <a:solidFill>
                  <a:srgbClr val="FFFFFF"/>
                </a:solidFill>
                <a:latin typeface="Segoe UI"/>
              </a:endParaRPr>
            </a:p>
          </p:txBody>
        </p:sp>
        <p:sp>
          <p:nvSpPr>
            <p:cNvPr id="206" name="Freeform 205"/>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dirty="0">
                <a:solidFill>
                  <a:srgbClr val="FFFFFF"/>
                </a:solidFill>
                <a:latin typeface="Segoe UI"/>
              </a:endParaRPr>
            </a:p>
          </p:txBody>
        </p:sp>
      </p:grpSp>
      <p:sp>
        <p:nvSpPr>
          <p:cNvPr id="207" name="Freeform 206"/>
          <p:cNvSpPr>
            <a:spLocks/>
          </p:cNvSpPr>
          <p:nvPr/>
        </p:nvSpPr>
        <p:spPr bwMode="auto">
          <a:xfrm>
            <a:off x="5866389" y="3644346"/>
            <a:ext cx="359178" cy="27180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89642" tIns="44821" rIns="89642" bIns="44821" numCol="1" anchor="t" anchorCtr="0" compatLnSpc="1">
            <a:prstTxWarp prst="textNoShape">
              <a:avLst/>
            </a:prstTxWarp>
          </a:bodyPr>
          <a:lstStyle/>
          <a:p>
            <a:pPr defTabSz="896386">
              <a:defRPr/>
            </a:pPr>
            <a:endParaRPr lang="en-US" sz="1568" kern="0" dirty="0">
              <a:solidFill>
                <a:srgbClr val="FFFFFF"/>
              </a:solidFill>
            </a:endParaRPr>
          </a:p>
        </p:txBody>
      </p:sp>
      <p:sp>
        <p:nvSpPr>
          <p:cNvPr id="208" name="Freeform 207"/>
          <p:cNvSpPr/>
          <p:nvPr/>
        </p:nvSpPr>
        <p:spPr bwMode="auto">
          <a:xfrm flipH="1">
            <a:off x="5908788" y="2472737"/>
            <a:ext cx="261998" cy="27725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dirty="0">
              <a:solidFill>
                <a:srgbClr val="FFFFFF"/>
              </a:solidFill>
              <a:latin typeface="Segoe UI"/>
              <a:ea typeface="Segoe UI" pitchFamily="34" charset="0"/>
              <a:cs typeface="Segoe UI" pitchFamily="34" charset="0"/>
            </a:endParaRPr>
          </a:p>
        </p:txBody>
      </p:sp>
      <p:sp>
        <p:nvSpPr>
          <p:cNvPr id="209" name="Rectangle 208"/>
          <p:cNvSpPr/>
          <p:nvPr/>
        </p:nvSpPr>
        <p:spPr bwMode="auto">
          <a:xfrm>
            <a:off x="3964293" y="1624962"/>
            <a:ext cx="1703207" cy="410508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dirty="0">
                <a:solidFill>
                  <a:srgbClr val="FFFFFF"/>
                </a:solidFill>
                <a:latin typeface="Segoe UI Semibold" panose="020B0702040204020203" pitchFamily="34" charset="0"/>
                <a:cs typeface="Segoe UI Semibold" panose="020B0702040204020203" pitchFamily="34" charset="0"/>
              </a:rPr>
              <a:t>Big Data Stores</a:t>
            </a:r>
          </a:p>
        </p:txBody>
      </p:sp>
      <p:sp>
        <p:nvSpPr>
          <p:cNvPr id="210" name="Rectangle 209"/>
          <p:cNvSpPr/>
          <p:nvPr/>
        </p:nvSpPr>
        <p:spPr>
          <a:xfrm>
            <a:off x="4420061" y="2996353"/>
            <a:ext cx="1246030" cy="422417"/>
          </a:xfrm>
          <a:prstGeom prst="rect">
            <a:avLst/>
          </a:prstGeom>
        </p:spPr>
        <p:txBody>
          <a:bodyPr wrap="square">
            <a:spAutoFit/>
          </a:bodyPr>
          <a:lstStyle/>
          <a:p>
            <a:pPr defTabSz="896386"/>
            <a:r>
              <a:rPr lang="en-US" sz="1078" kern="0" dirty="0">
                <a:solidFill>
                  <a:srgbClr val="FFFFFF"/>
                </a:solidFill>
                <a:cs typeface="Segoe UI Semilight" panose="020B0402040204020203" pitchFamily="34" charset="0"/>
              </a:rPr>
              <a:t>SQL Data </a:t>
            </a:r>
          </a:p>
          <a:p>
            <a:pPr defTabSz="896386"/>
            <a:r>
              <a:rPr lang="en-US" sz="1078" kern="0" dirty="0">
                <a:solidFill>
                  <a:srgbClr val="FFFFFF"/>
                </a:solidFill>
                <a:cs typeface="Segoe UI Semilight" panose="020B0402040204020203" pitchFamily="34" charset="0"/>
              </a:rPr>
              <a:t>Warehouse</a:t>
            </a:r>
          </a:p>
        </p:txBody>
      </p:sp>
      <p:sp>
        <p:nvSpPr>
          <p:cNvPr id="211" name="Rectangle 210"/>
          <p:cNvSpPr/>
          <p:nvPr/>
        </p:nvSpPr>
        <p:spPr>
          <a:xfrm>
            <a:off x="4406516" y="2479014"/>
            <a:ext cx="1246030" cy="256467"/>
          </a:xfrm>
          <a:prstGeom prst="rect">
            <a:avLst/>
          </a:prstGeom>
        </p:spPr>
        <p:txBody>
          <a:bodyPr wrap="square">
            <a:spAutoFit/>
          </a:bodyPr>
          <a:lstStyle/>
          <a:p>
            <a:pPr defTabSz="896386"/>
            <a:r>
              <a:rPr lang="en-US" sz="1078" kern="0" dirty="0">
                <a:solidFill>
                  <a:srgbClr val="FFFFFF"/>
                </a:solidFill>
                <a:cs typeface="Segoe UI Semilight" panose="020B0402040204020203" pitchFamily="34" charset="0"/>
              </a:rPr>
              <a:t>Data Lake Store</a:t>
            </a:r>
          </a:p>
        </p:txBody>
      </p:sp>
      <p:grpSp>
        <p:nvGrpSpPr>
          <p:cNvPr id="212" name="Group 211"/>
          <p:cNvGrpSpPr/>
          <p:nvPr/>
        </p:nvGrpSpPr>
        <p:grpSpPr>
          <a:xfrm>
            <a:off x="4104681" y="3058522"/>
            <a:ext cx="243376" cy="298078"/>
            <a:chOff x="-3084513" y="3390510"/>
            <a:chExt cx="2716213" cy="3363913"/>
          </a:xfrm>
          <a:solidFill>
            <a:srgbClr val="FFFFFF"/>
          </a:solidFill>
        </p:grpSpPr>
        <p:sp>
          <p:nvSpPr>
            <p:cNvPr id="213"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214"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grpSp>
      <p:grpSp>
        <p:nvGrpSpPr>
          <p:cNvPr id="215" name="Group 214"/>
          <p:cNvGrpSpPr/>
          <p:nvPr/>
        </p:nvGrpSpPr>
        <p:grpSpPr>
          <a:xfrm>
            <a:off x="486929" y="1633927"/>
            <a:ext cx="1818277" cy="4521249"/>
            <a:chOff x="496692" y="1666194"/>
            <a:chExt cx="1854737" cy="4611909"/>
          </a:xfrm>
        </p:grpSpPr>
        <p:sp>
          <p:nvSpPr>
            <p:cNvPr id="216" name="TextBox 215"/>
            <p:cNvSpPr txBox="1"/>
            <p:nvPr/>
          </p:nvSpPr>
          <p:spPr>
            <a:xfrm>
              <a:off x="1261370" y="1927965"/>
              <a:ext cx="1090059" cy="563250"/>
            </a:xfrm>
            <a:prstGeom prst="rect">
              <a:avLst/>
            </a:prstGeom>
            <a:noFill/>
          </p:spPr>
          <p:txBody>
            <a:bodyPr wrap="square" lIns="0" tIns="143407" rIns="179259" bIns="143407" rtlCol="0">
              <a:noAutofit/>
            </a:bodyPr>
            <a:lstStyle/>
            <a:p>
              <a:pPr defTabSz="914192">
                <a:lnSpc>
                  <a:spcPct val="90000"/>
                </a:lnSpc>
                <a:spcAft>
                  <a:spcPts val="588"/>
                </a:spcAft>
              </a:pPr>
              <a:r>
                <a:rPr lang="en-US" sz="1176" kern="0" spc="-29" dirty="0">
                  <a:solidFill>
                    <a:srgbClr val="002050"/>
                  </a:solidFill>
                  <a:latin typeface="Segoe UI Semilight" panose="020B0402040204020203" pitchFamily="34" charset="0"/>
                  <a:cs typeface="Segoe UI Semilight" panose="020B0402040204020203" pitchFamily="34" charset="0"/>
                </a:rPr>
                <a:t>Data </a:t>
              </a:r>
              <a:br>
                <a:rPr lang="en-US" sz="1176" kern="0" spc="-29" dirty="0">
                  <a:solidFill>
                    <a:srgbClr val="002050"/>
                  </a:solidFill>
                  <a:latin typeface="Segoe UI Semilight" panose="020B0402040204020203" pitchFamily="34" charset="0"/>
                  <a:cs typeface="Segoe UI Semilight" panose="020B0402040204020203" pitchFamily="34" charset="0"/>
                </a:rPr>
              </a:br>
              <a:r>
                <a:rPr lang="en-US" sz="1176" kern="0" spc="-29" dirty="0">
                  <a:solidFill>
                    <a:srgbClr val="002050"/>
                  </a:solidFill>
                  <a:latin typeface="Segoe UI Semilight" panose="020B0402040204020203" pitchFamily="34" charset="0"/>
                  <a:cs typeface="Segoe UI Semilight" panose="020B0402040204020203" pitchFamily="34" charset="0"/>
                </a:rPr>
                <a:t>Sources</a:t>
              </a:r>
            </a:p>
          </p:txBody>
        </p:sp>
        <p:sp>
          <p:nvSpPr>
            <p:cNvPr id="217" name="TextBox 216"/>
            <p:cNvSpPr txBox="1"/>
            <p:nvPr/>
          </p:nvSpPr>
          <p:spPr>
            <a:xfrm>
              <a:off x="1214236" y="3529646"/>
              <a:ext cx="1090059" cy="579230"/>
            </a:xfrm>
            <a:prstGeom prst="rect">
              <a:avLst/>
            </a:prstGeom>
            <a:noFill/>
          </p:spPr>
          <p:txBody>
            <a:bodyPr wrap="square" lIns="0" tIns="143407" rIns="179259" bIns="143407" rtlCol="0">
              <a:noAutofit/>
            </a:bodyPr>
            <a:lstStyle/>
            <a:p>
              <a:pPr defTabSz="914192">
                <a:lnSpc>
                  <a:spcPct val="90000"/>
                </a:lnSpc>
                <a:spcBef>
                  <a:spcPct val="0"/>
                </a:spcBef>
                <a:spcAft>
                  <a:spcPts val="588"/>
                </a:spcAft>
              </a:pPr>
              <a:r>
                <a:rPr lang="en-US" sz="1176" kern="0" spc="-29" dirty="0">
                  <a:solidFill>
                    <a:srgbClr val="002050"/>
                  </a:solidFill>
                  <a:latin typeface="Segoe UI Semilight" panose="020B0402040204020203" pitchFamily="34" charset="0"/>
                  <a:cs typeface="Segoe UI Semilight" panose="020B0402040204020203" pitchFamily="34" charset="0"/>
                </a:rPr>
                <a:t>Apps</a:t>
              </a:r>
            </a:p>
          </p:txBody>
        </p:sp>
        <p:sp>
          <p:nvSpPr>
            <p:cNvPr id="218" name="TextBox 217"/>
            <p:cNvSpPr txBox="1"/>
            <p:nvPr/>
          </p:nvSpPr>
          <p:spPr>
            <a:xfrm>
              <a:off x="1261370" y="4995093"/>
              <a:ext cx="974964" cy="616531"/>
            </a:xfrm>
            <a:prstGeom prst="rect">
              <a:avLst/>
            </a:prstGeom>
            <a:noFill/>
          </p:spPr>
          <p:txBody>
            <a:bodyPr wrap="square" lIns="0" tIns="143407" rIns="179259" bIns="143407" rtlCol="0">
              <a:noAutofit/>
            </a:bodyPr>
            <a:lstStyle/>
            <a:p>
              <a:pPr defTabSz="914192">
                <a:lnSpc>
                  <a:spcPct val="90000"/>
                </a:lnSpc>
                <a:spcBef>
                  <a:spcPct val="0"/>
                </a:spcBef>
                <a:spcAft>
                  <a:spcPts val="588"/>
                </a:spcAft>
              </a:pPr>
              <a:r>
                <a:rPr lang="en-US" sz="1176" kern="0" spc="-29" dirty="0">
                  <a:solidFill>
                    <a:srgbClr val="002050"/>
                  </a:solidFill>
                  <a:latin typeface="Segoe UI Semilight" panose="020B0402040204020203" pitchFamily="34" charset="0"/>
                  <a:cs typeface="Segoe UI Semilight" panose="020B0402040204020203" pitchFamily="34" charset="0"/>
                </a:rPr>
                <a:t>Sensors </a:t>
              </a:r>
              <a:br>
                <a:rPr lang="en-US" sz="1176" kern="0" spc="-29" dirty="0">
                  <a:solidFill>
                    <a:srgbClr val="002050"/>
                  </a:solidFill>
                  <a:latin typeface="Segoe UI Semilight" panose="020B0402040204020203" pitchFamily="34" charset="0"/>
                  <a:cs typeface="Segoe UI Semilight" panose="020B0402040204020203" pitchFamily="34" charset="0"/>
                </a:rPr>
              </a:br>
              <a:r>
                <a:rPr lang="en-US" sz="1176" kern="0" spc="-29" dirty="0">
                  <a:solidFill>
                    <a:srgbClr val="002050"/>
                  </a:solidFill>
                  <a:latin typeface="Segoe UI Semilight" panose="020B0402040204020203" pitchFamily="34" charset="0"/>
                  <a:cs typeface="Segoe UI Semilight" panose="020B0402040204020203" pitchFamily="34" charset="0"/>
                </a:rPr>
                <a:t>and </a:t>
              </a:r>
              <a:br>
                <a:rPr lang="en-US" sz="1176" kern="0" spc="-29" dirty="0">
                  <a:solidFill>
                    <a:srgbClr val="002050"/>
                  </a:solidFill>
                  <a:latin typeface="Segoe UI Semilight" panose="020B0402040204020203" pitchFamily="34" charset="0"/>
                  <a:cs typeface="Segoe UI Semilight" panose="020B0402040204020203" pitchFamily="34" charset="0"/>
                </a:rPr>
              </a:br>
              <a:r>
                <a:rPr lang="en-US" sz="1176" kern="0" spc="-29" dirty="0">
                  <a:solidFill>
                    <a:srgbClr val="002050"/>
                  </a:solidFill>
                  <a:latin typeface="Segoe UI Semilight" panose="020B0402040204020203" pitchFamily="34" charset="0"/>
                  <a:cs typeface="Segoe UI Semilight" panose="020B0402040204020203" pitchFamily="34" charset="0"/>
                </a:rPr>
                <a:t>devices</a:t>
              </a:r>
            </a:p>
          </p:txBody>
        </p:sp>
        <p:sp>
          <p:nvSpPr>
            <p:cNvPr id="219" name="Rectangle 218"/>
            <p:cNvSpPr/>
            <p:nvPr/>
          </p:nvSpPr>
          <p:spPr>
            <a:xfrm>
              <a:off x="813890" y="5956959"/>
              <a:ext cx="933597" cy="321144"/>
            </a:xfrm>
            <a:prstGeom prst="rect">
              <a:avLst/>
            </a:prstGeom>
          </p:spPr>
          <p:txBody>
            <a:bodyPr wrap="none" lIns="0" tIns="0" rIns="0" bIns="0" anchor="ctr">
              <a:noAutofit/>
            </a:bodyPr>
            <a:lstStyle/>
            <a:p>
              <a:pPr defTabSz="896386">
                <a:lnSpc>
                  <a:spcPct val="90000"/>
                </a:lnSpc>
              </a:pPr>
              <a:r>
                <a:rPr lang="en-US" sz="2353" kern="0" dirty="0">
                  <a:solidFill>
                    <a:srgbClr val="002050"/>
                  </a:solidFill>
                  <a:latin typeface="Segoe UI Light"/>
                </a:rPr>
                <a:t>Data</a:t>
              </a:r>
            </a:p>
          </p:txBody>
        </p:sp>
        <p:grpSp>
          <p:nvGrpSpPr>
            <p:cNvPr id="220" name="Group 219"/>
            <p:cNvGrpSpPr/>
            <p:nvPr/>
          </p:nvGrpSpPr>
          <p:grpSpPr>
            <a:xfrm>
              <a:off x="1789019" y="1666194"/>
              <a:ext cx="308472" cy="4199169"/>
              <a:chOff x="1776319" y="1369399"/>
              <a:chExt cx="308472" cy="3830198"/>
            </a:xfrm>
          </p:grpSpPr>
          <p:sp>
            <p:nvSpPr>
              <p:cNvPr id="235" name="Freeform 234"/>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dirty="0">
                  <a:solidFill>
                    <a:srgbClr val="FFFFFF"/>
                  </a:solidFill>
                  <a:latin typeface="Segoe UI"/>
                </a:endParaRPr>
              </a:p>
            </p:txBody>
          </p:sp>
          <p:cxnSp>
            <p:nvCxnSpPr>
              <p:cNvPr id="236" name="Straight Connector 235"/>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sp>
          <p:nvSpPr>
            <p:cNvPr id="221" name="Freeform 34"/>
            <p:cNvSpPr>
              <a:spLocks noChangeAspect="1" noEditPoints="1"/>
            </p:cNvSpPr>
            <p:nvPr/>
          </p:nvSpPr>
          <p:spPr bwMode="auto">
            <a:xfrm>
              <a:off x="496692" y="2050430"/>
              <a:ext cx="530352" cy="419571"/>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rgbClr val="FFFFFF"/>
            </a:solidFill>
            <a:ln w="15240">
              <a:solidFill>
                <a:srgbClr val="0078D7"/>
              </a:solidFill>
            </a:ln>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333333"/>
                </a:solidFill>
              </a:endParaRPr>
            </a:p>
          </p:txBody>
        </p:sp>
        <p:grpSp>
          <p:nvGrpSpPr>
            <p:cNvPr id="222" name="Group 221"/>
            <p:cNvGrpSpPr/>
            <p:nvPr/>
          </p:nvGrpSpPr>
          <p:grpSpPr>
            <a:xfrm>
              <a:off x="532519" y="3627377"/>
              <a:ext cx="522040" cy="533547"/>
              <a:chOff x="2308225" y="7734300"/>
              <a:chExt cx="1368425" cy="1398588"/>
            </a:xfrm>
            <a:solidFill>
              <a:srgbClr val="0078D7"/>
            </a:solidFill>
          </p:grpSpPr>
          <p:sp>
            <p:nvSpPr>
              <p:cNvPr id="224" name="Freeform 97"/>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225" name="Freeform 98"/>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226" name="Freeform 99"/>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227" name="Freeform 100"/>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228" name="Freeform 101"/>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229" name="Freeform 102"/>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230" name="Freeform 103"/>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231" name="Freeform 104"/>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232" name="Freeform 105"/>
              <p:cNvSpPr>
                <a:spLocks noEditPoints="1"/>
              </p:cNvSpPr>
              <p:nvPr/>
            </p:nvSpPr>
            <p:spPr bwMode="auto">
              <a:xfrm>
                <a:off x="2724150" y="8156575"/>
                <a:ext cx="952500" cy="976313"/>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233" name="Freeform 106"/>
              <p:cNvSpPr>
                <a:spLocks/>
              </p:cNvSpPr>
              <p:nvPr/>
            </p:nvSpPr>
            <p:spPr bwMode="auto">
              <a:xfrm>
                <a:off x="2308225" y="7734300"/>
                <a:ext cx="704850" cy="1154113"/>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234" name="Freeform 107"/>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grpSp>
        <p:sp>
          <p:nvSpPr>
            <p:cNvPr id="223" name="Freeform 222"/>
            <p:cNvSpPr>
              <a:spLocks noChangeAspect="1"/>
            </p:cNvSpPr>
            <p:nvPr/>
          </p:nvSpPr>
          <p:spPr bwMode="auto">
            <a:xfrm>
              <a:off x="594076" y="5166087"/>
              <a:ext cx="269639" cy="457200"/>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rgbClr val="0078D7"/>
            </a:solidFill>
            <a:ln>
              <a:noFill/>
            </a:ln>
            <a:extLst/>
          </p:spPr>
          <p:txBody>
            <a:bodyPr vert="horz" wrap="square" lIns="89642" tIns="44821" rIns="89642" bIns="44821" numCol="1" anchor="t" anchorCtr="0" compatLnSpc="1">
              <a:prstTxWarp prst="textNoShape">
                <a:avLst/>
              </a:prstTxWarp>
              <a:noAutofit/>
            </a:bodyPr>
            <a:lstStyle/>
            <a:p>
              <a:pPr defTabSz="896386">
                <a:defRPr/>
              </a:pPr>
              <a:endParaRPr lang="en-US" sz="1568" kern="0" dirty="0">
                <a:solidFill>
                  <a:srgbClr val="FFFFFF"/>
                </a:solidFill>
              </a:endParaRPr>
            </a:p>
          </p:txBody>
        </p:sp>
      </p:grpSp>
      <p:grpSp>
        <p:nvGrpSpPr>
          <p:cNvPr id="237" name="Group 236"/>
          <p:cNvGrpSpPr>
            <a:grpSpLocks noChangeAspect="1"/>
          </p:cNvGrpSpPr>
          <p:nvPr/>
        </p:nvGrpSpPr>
        <p:grpSpPr>
          <a:xfrm>
            <a:off x="5890415" y="3077768"/>
            <a:ext cx="288271" cy="286856"/>
            <a:chOff x="8580718" y="793097"/>
            <a:chExt cx="2587625" cy="2574925"/>
          </a:xfrm>
        </p:grpSpPr>
        <p:sp>
          <p:nvSpPr>
            <p:cNvPr id="238"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39"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grpSp>
        <p:nvGrpSpPr>
          <p:cNvPr id="240" name="Group 239"/>
          <p:cNvGrpSpPr>
            <a:grpSpLocks noChangeAspect="1"/>
          </p:cNvGrpSpPr>
          <p:nvPr/>
        </p:nvGrpSpPr>
        <p:grpSpPr>
          <a:xfrm>
            <a:off x="4083686" y="2472736"/>
            <a:ext cx="286856" cy="224881"/>
            <a:chOff x="8588655" y="3482322"/>
            <a:chExt cx="2571750" cy="2016125"/>
          </a:xfrm>
        </p:grpSpPr>
        <p:sp>
          <p:nvSpPr>
            <p:cNvPr id="241"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42"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spTree>
    <p:extLst>
      <p:ext uri="{BB962C8B-B14F-4D97-AF65-F5344CB8AC3E}">
        <p14:creationId xmlns:p14="http://schemas.microsoft.com/office/powerpoint/2010/main" val="2004604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5"/>
                                        </p:tgtEl>
                                        <p:attrNameLst>
                                          <p:attrName>style.visibility</p:attrName>
                                        </p:attrNameLst>
                                      </p:cBhvr>
                                      <p:to>
                                        <p:strVal val="visible"/>
                                      </p:to>
                                    </p:set>
                                    <p:animEffect transition="in" filter="fade">
                                      <p:cBhvr>
                                        <p:cTn id="7" dur="500"/>
                                        <p:tgtEl>
                                          <p:spTgt spid="21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1"/>
                                        </p:tgtEl>
                                        <p:attrNameLst>
                                          <p:attrName>style.visibility</p:attrName>
                                        </p:attrNameLst>
                                      </p:cBhvr>
                                      <p:to>
                                        <p:strVal val="visible"/>
                                      </p:to>
                                    </p:set>
                                    <p:animEffect transition="in" filter="fade">
                                      <p:cBhvr>
                                        <p:cTn id="11" dur="500"/>
                                        <p:tgtEl>
                                          <p:spTgt spid="18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6"/>
                                        </p:tgtEl>
                                        <p:attrNameLst>
                                          <p:attrName>style.visibility</p:attrName>
                                        </p:attrNameLst>
                                      </p:cBhvr>
                                      <p:to>
                                        <p:strVal val="visible"/>
                                      </p:to>
                                    </p:set>
                                    <p:animEffect transition="in" filter="fade">
                                      <p:cBhvr>
                                        <p:cTn id="15" dur="500"/>
                                        <p:tgtEl>
                                          <p:spTgt spid="15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9"/>
                                        </p:tgtEl>
                                        <p:attrNameLst>
                                          <p:attrName>style.visibility</p:attrName>
                                        </p:attrNameLst>
                                      </p:cBhvr>
                                      <p:to>
                                        <p:strVal val="visible"/>
                                      </p:to>
                                    </p:set>
                                    <p:animEffect transition="in" filter="fade">
                                      <p:cBhvr>
                                        <p:cTn id="19"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268927" y="228860"/>
            <a:ext cx="12192000" cy="727700"/>
          </a:xfrm>
        </p:spPr>
      </p:sp>
      <p:sp>
        <p:nvSpPr>
          <p:cNvPr id="4" name="Rectangle 2"/>
          <p:cNvSpPr>
            <a:spLocks noChangeArrowheads="1"/>
          </p:cNvSpPr>
          <p:nvPr/>
        </p:nvSpPr>
        <p:spPr bwMode="auto">
          <a:xfrm>
            <a:off x="425137" y="592710"/>
            <a:ext cx="1176686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t>2. Sign into a Microsoft account to continue. If you have an account password saved or you automatically sign into other Microsoft services that Microsoft account will be used to redeem the promo code. (</a:t>
            </a:r>
            <a:r>
              <a:rPr kumimoji="0" lang="en-US" altLang="en-US" sz="1100" b="1" i="0" u="none" strike="noStrike" kern="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t>Note:</a:t>
            </a:r>
            <a:r>
              <a:rPr kumimoji="0" lang="en-US" altLang="en-US" sz="1100" b="0" i="0" u="none" strike="noStrike" kern="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t> if you have a </a:t>
            </a:r>
            <a:r>
              <a:rPr kumimoji="0" lang="en-US" altLang="en-US" sz="1100" b="0" i="0" u="none" strike="noStrike" kern="0" cap="none" spc="0" normalizeH="0" baseline="0" noProof="0" dirty="0" err="1">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t>corp</a:t>
            </a:r>
            <a:r>
              <a:rPr kumimoji="0" lang="en-US" altLang="en-US" sz="1100" b="0" i="0" u="none" strike="noStrike" kern="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t> MSFT account, @microsoft.com, please use </a:t>
            </a:r>
            <a:r>
              <a:rPr kumimoji="0" lang="en-US" altLang="en-US" sz="1100" b="0" i="0" u="none" strike="noStrike" kern="0" cap="none" spc="0" normalizeH="0" baseline="0" noProof="0" dirty="0" err="1">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t>InPrivate</a:t>
            </a:r>
            <a:r>
              <a:rPr kumimoji="0" lang="en-US" altLang="en-US" sz="1100" b="0" i="0" u="none" strike="noStrike" kern="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t> browsing. Otherwise the </a:t>
            </a:r>
            <a:r>
              <a:rPr kumimoji="0" lang="en-US" altLang="en-US" sz="1100" b="0" i="0" u="none" strike="noStrike" kern="0" cap="none" spc="0" normalizeH="0" baseline="0" noProof="0" dirty="0" err="1">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t>corp</a:t>
            </a:r>
            <a:r>
              <a:rPr kumimoji="0" lang="en-US" altLang="en-US" sz="1100" b="0" i="0" u="none" strike="noStrike" kern="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t> account will be your Microsoft account and the code will be wasted.)</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altLang="en-US" sz="800" b="0" i="0" u="none" strike="noStrike" kern="0" cap="none" spc="0" normalizeH="0" baseline="0" noProof="0" dirty="0">
              <a:ln>
                <a:noFill/>
              </a:ln>
              <a:solidFill>
                <a:schemeClr val="bg1"/>
              </a:solidFill>
              <a:effectLst/>
              <a:uLnTx/>
              <a:uFillTx/>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t>3. Fill out the remaining information and click “Submit.”</a:t>
            </a:r>
            <a:br>
              <a:rPr kumimoji="0" lang="en-US" altLang="en-US" sz="1100" b="0" i="0" u="none" strike="noStrike" kern="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br>
            <a:endParaRPr kumimoji="0" lang="en-US" altLang="en-US" sz="1800" b="0" i="0" u="none" strike="noStrike" kern="0" cap="none" spc="0" normalizeH="0" baseline="0" noProof="0" dirty="0">
              <a:ln>
                <a:noFill/>
              </a:ln>
              <a:solidFill>
                <a:schemeClr val="bg1"/>
              </a:solidFill>
              <a:effectLst/>
              <a:uLnTx/>
              <a:uFillTx/>
              <a:latin typeface="Arial" panose="020B0604020202020204" pitchFamily="34" charset="0"/>
            </a:endParaRPr>
          </a:p>
        </p:txBody>
      </p:sp>
      <p:pic>
        <p:nvPicPr>
          <p:cNvPr id="2049" name="Picture 4" descr="cid:image007.png@01CFE973.7201DFB0"/>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868714" y="1876696"/>
            <a:ext cx="7968510" cy="3968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790441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511629" y="666867"/>
            <a:ext cx="3302507"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t>4. Review the Azure Pass offer and click “Activate.”</a:t>
            </a:r>
            <a:br>
              <a:rPr kumimoji="0" lang="en-US" altLang="en-US" sz="1100" b="0" i="0" u="none" strike="noStrike" kern="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br>
            <a:endParaRPr kumimoji="0" lang="en-US" altLang="en-US" sz="1800" b="0" i="0" u="none" strike="noStrike" kern="0" cap="none" spc="0" normalizeH="0" baseline="0" noProof="0" dirty="0">
              <a:ln>
                <a:noFill/>
              </a:ln>
              <a:solidFill>
                <a:schemeClr val="bg1"/>
              </a:solidFill>
              <a:effectLst/>
              <a:uLnTx/>
              <a:uFillTx/>
              <a:latin typeface="Arial" panose="020B0604020202020204" pitchFamily="34" charset="0"/>
            </a:endParaRPr>
          </a:p>
        </p:txBody>
      </p:sp>
      <p:pic>
        <p:nvPicPr>
          <p:cNvPr id="3073" name="Picture 5" descr="cid:image009.png@01CFE973.7201DFB0"/>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162882" y="1415143"/>
            <a:ext cx="6825343" cy="4922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31289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70114" y="617200"/>
            <a:ext cx="11179628"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t>5. Fill out the rest of the required information and click “Sign up.”</a:t>
            </a:r>
            <a:br>
              <a:rPr kumimoji="0" lang="en-US" altLang="en-US" sz="1100" b="0" i="0" u="none" strike="noStrike" kern="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br>
            <a:endParaRPr kumimoji="0" lang="en-US" altLang="en-US" sz="1800" b="0" i="0" u="none" strike="noStrike" kern="0" cap="none" spc="0" normalizeH="0" baseline="0" noProof="0" dirty="0">
              <a:ln>
                <a:noFill/>
              </a:ln>
              <a:solidFill>
                <a:schemeClr val="bg1"/>
              </a:solidFill>
              <a:effectLst/>
              <a:uLnTx/>
              <a:uFillTx/>
              <a:latin typeface="Arial" panose="020B0604020202020204" pitchFamily="34" charset="0"/>
            </a:endParaRPr>
          </a:p>
        </p:txBody>
      </p:sp>
      <p:pic>
        <p:nvPicPr>
          <p:cNvPr id="4097" name="Picture 6" descr="cid:image010.png@01CFE973.7201DFB0"/>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730827" y="1466818"/>
            <a:ext cx="6770915" cy="4067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71510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533400" y="579782"/>
            <a:ext cx="3475631"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t>6. The subscription will take 3-10 minutes to activate.</a:t>
            </a:r>
            <a:br>
              <a:rPr kumimoji="0" lang="en-US" altLang="en-US" sz="1100" b="0" i="0" u="none" strike="noStrike" kern="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br>
            <a:endParaRPr kumimoji="0" lang="en-US" altLang="en-US" sz="1800" b="0" i="0" u="none" strike="noStrike" kern="0" cap="none" spc="0" normalizeH="0" baseline="0" noProof="0" dirty="0">
              <a:ln>
                <a:noFill/>
              </a:ln>
              <a:solidFill>
                <a:schemeClr val="bg1"/>
              </a:solidFill>
              <a:effectLst/>
              <a:uLnTx/>
              <a:uFillTx/>
              <a:latin typeface="Arial" panose="020B0604020202020204" pitchFamily="34" charset="0"/>
            </a:endParaRPr>
          </a:p>
        </p:txBody>
      </p:sp>
      <p:pic>
        <p:nvPicPr>
          <p:cNvPr id="5121" name="Picture 7" descr="cid:image017.png@01CFE973.7201DFB0"/>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095001" y="1371598"/>
            <a:ext cx="8725567" cy="3439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632787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674914" y="688639"/>
            <a:ext cx="4004622"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t>7. Once activated, you will be redirected to the summary page</a:t>
            </a:r>
            <a:br>
              <a:rPr kumimoji="0" lang="en-US" altLang="en-US" sz="1100" b="0" i="0" u="none" strike="noStrike" kern="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br>
            <a:endParaRPr kumimoji="0" lang="en-US" altLang="en-US" sz="1800" b="0" i="0" u="none" strike="noStrike" kern="0" cap="none" spc="0" normalizeH="0" baseline="0" noProof="0" dirty="0">
              <a:ln>
                <a:noFill/>
              </a:ln>
              <a:solidFill>
                <a:schemeClr val="bg1"/>
              </a:solidFill>
              <a:effectLst/>
              <a:uLnTx/>
              <a:uFillTx/>
              <a:latin typeface="Arial" panose="020B0604020202020204" pitchFamily="34" charset="0"/>
            </a:endParaRPr>
          </a:p>
        </p:txBody>
      </p:sp>
      <p:pic>
        <p:nvPicPr>
          <p:cNvPr id="8193" name="Picture 8" descr="cid:image019.png@01CFE973.7201DFB0"/>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481944" y="1698171"/>
            <a:ext cx="6564086" cy="4241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71917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Cortana Intelligence scenarios</a:t>
            </a:r>
          </a:p>
        </p:txBody>
      </p:sp>
      <p:sp>
        <p:nvSpPr>
          <p:cNvPr id="3" name="Rectangle 2"/>
          <p:cNvSpPr/>
          <p:nvPr/>
        </p:nvSpPr>
        <p:spPr bwMode="auto">
          <a:xfrm>
            <a:off x="9186573" y="2543552"/>
            <a:ext cx="2926080" cy="673653"/>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0" bIns="46637" numCol="1" rtlCol="0" anchor="ctr" anchorCtr="0" compatLnSpc="1">
            <a:prstTxWarp prst="textNoShape">
              <a:avLst/>
            </a:prstTxWarp>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1250">
                      <a:srgbClr val="505050"/>
                    </a:gs>
                    <a:gs pos="100000">
                      <a:srgbClr val="505050"/>
                    </a:gs>
                  </a:gsLst>
                  <a:lin ang="5400000" scaled="0"/>
                </a:gradFill>
                <a:effectLst/>
                <a:uLnTx/>
                <a:uFillTx/>
                <a:cs typeface="Segoe UI" pitchFamily="34" charset="0"/>
              </a:rPr>
              <a:t>Pay for performance </a:t>
            </a:r>
          </a:p>
        </p:txBody>
      </p:sp>
      <p:sp>
        <p:nvSpPr>
          <p:cNvPr id="4" name="Rectangle 3"/>
          <p:cNvSpPr/>
          <p:nvPr/>
        </p:nvSpPr>
        <p:spPr bwMode="auto">
          <a:xfrm>
            <a:off x="9186573" y="3287303"/>
            <a:ext cx="2926080" cy="673653"/>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0" bIns="46637" numCol="1" rtlCol="0" anchor="ctr" anchorCtr="0" compatLnSpc="1">
            <a:prstTxWarp prst="textNoShape">
              <a:avLst/>
            </a:prstTxWarp>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1250">
                      <a:srgbClr val="505050"/>
                    </a:gs>
                    <a:gs pos="100000">
                      <a:srgbClr val="505050"/>
                    </a:gs>
                  </a:gsLst>
                  <a:lin ang="5400000" scaled="0"/>
                </a:gradFill>
                <a:effectLst/>
                <a:uLnTx/>
                <a:uFillTx/>
                <a:cs typeface="Segoe UI" pitchFamily="34" charset="0"/>
              </a:rPr>
              <a:t>Operational efficiency</a:t>
            </a:r>
          </a:p>
        </p:txBody>
      </p:sp>
      <p:sp>
        <p:nvSpPr>
          <p:cNvPr id="5" name="Rectangle 4"/>
          <p:cNvSpPr/>
          <p:nvPr/>
        </p:nvSpPr>
        <p:spPr bwMode="auto">
          <a:xfrm>
            <a:off x="9186573" y="4031055"/>
            <a:ext cx="2926080" cy="673653"/>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0" bIns="46637" numCol="1" rtlCol="0" anchor="ctr" anchorCtr="0" compatLnSpc="1">
            <a:prstTxWarp prst="textNoShape">
              <a:avLst/>
            </a:prstTxWarp>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1250">
                      <a:srgbClr val="505050"/>
                    </a:gs>
                    <a:gs pos="100000">
                      <a:srgbClr val="505050"/>
                    </a:gs>
                  </a:gsLst>
                  <a:lin ang="5400000" scaled="0"/>
                </a:gradFill>
                <a:effectLst/>
                <a:uLnTx/>
                <a:uFillTx/>
                <a:cs typeface="Segoe UI" pitchFamily="34" charset="0"/>
              </a:rPr>
              <a:t>Smart buildings</a:t>
            </a:r>
          </a:p>
        </p:txBody>
      </p:sp>
      <p:sp>
        <p:nvSpPr>
          <p:cNvPr id="6" name="Rectangle 5"/>
          <p:cNvSpPr/>
          <p:nvPr/>
        </p:nvSpPr>
        <p:spPr bwMode="auto">
          <a:xfrm>
            <a:off x="9186573" y="4774806"/>
            <a:ext cx="2926080" cy="673653"/>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0" bIns="46637" numCol="1" rtlCol="0" anchor="ctr" anchorCtr="0" compatLnSpc="1">
            <a:prstTxWarp prst="textNoShape">
              <a:avLst/>
            </a:prstTxWarp>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1250">
                      <a:srgbClr val="505050"/>
                    </a:gs>
                    <a:gs pos="100000">
                      <a:srgbClr val="505050"/>
                    </a:gs>
                  </a:gsLst>
                  <a:lin ang="5400000" scaled="0"/>
                </a:gradFill>
                <a:effectLst/>
                <a:uLnTx/>
                <a:uFillTx/>
                <a:cs typeface="Segoe UI" pitchFamily="34" charset="0"/>
              </a:rPr>
              <a:t>Predictive maintenance</a:t>
            </a:r>
          </a:p>
        </p:txBody>
      </p:sp>
      <p:sp>
        <p:nvSpPr>
          <p:cNvPr id="7" name="Rectangle 6"/>
          <p:cNvSpPr/>
          <p:nvPr/>
        </p:nvSpPr>
        <p:spPr bwMode="auto">
          <a:xfrm>
            <a:off x="9186573" y="5518556"/>
            <a:ext cx="2947280" cy="673653"/>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0" bIns="46637" numCol="1" rtlCol="0" anchor="ctr" anchorCtr="0" compatLnSpc="1">
            <a:prstTxWarp prst="textNoShape">
              <a:avLst/>
            </a:prstTxWarp>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1250">
                      <a:srgbClr val="505050"/>
                    </a:gs>
                    <a:gs pos="100000">
                      <a:srgbClr val="505050"/>
                    </a:gs>
                  </a:gsLst>
                  <a:lin ang="5400000" scaled="0"/>
                </a:gradFill>
                <a:effectLst/>
                <a:uLnTx/>
                <a:uFillTx/>
                <a:cs typeface="Segoe UI" pitchFamily="34" charset="0"/>
              </a:rPr>
              <a:t>Supply chain </a:t>
            </a:r>
            <a:br>
              <a:rPr kumimoji="0" lang="en-US" sz="1400" b="0" i="0" u="none" strike="noStrike" kern="0" cap="none" spc="0" normalizeH="0" baseline="0" noProof="0" dirty="0">
                <a:ln>
                  <a:noFill/>
                </a:ln>
                <a:gradFill>
                  <a:gsLst>
                    <a:gs pos="1250">
                      <a:srgbClr val="505050"/>
                    </a:gs>
                    <a:gs pos="100000">
                      <a:srgbClr val="505050"/>
                    </a:gs>
                  </a:gsLst>
                  <a:lin ang="5400000" scaled="0"/>
                </a:gradFill>
                <a:effectLst/>
                <a:uLnTx/>
                <a:uFillTx/>
                <a:cs typeface="Segoe UI" pitchFamily="34" charset="0"/>
              </a:rPr>
            </a:br>
            <a:r>
              <a:rPr kumimoji="0" lang="en-US" sz="1400" b="0" i="0" u="none" strike="noStrike" kern="0" cap="none" spc="0" normalizeH="0" baseline="0" noProof="0" dirty="0">
                <a:ln>
                  <a:noFill/>
                </a:ln>
                <a:gradFill>
                  <a:gsLst>
                    <a:gs pos="1250">
                      <a:srgbClr val="505050"/>
                    </a:gs>
                    <a:gs pos="100000">
                      <a:srgbClr val="505050"/>
                    </a:gs>
                  </a:gsLst>
                  <a:lin ang="5400000" scaled="0"/>
                </a:gradFill>
                <a:effectLst/>
                <a:uLnTx/>
                <a:uFillTx/>
                <a:cs typeface="Segoe UI" pitchFamily="34" charset="0"/>
              </a:rPr>
              <a:t>management</a:t>
            </a:r>
          </a:p>
        </p:txBody>
      </p:sp>
      <p:sp>
        <p:nvSpPr>
          <p:cNvPr id="8" name="Rectangle 7"/>
          <p:cNvSpPr/>
          <p:nvPr/>
        </p:nvSpPr>
        <p:spPr bwMode="auto">
          <a:xfrm>
            <a:off x="6199861" y="2543553"/>
            <a:ext cx="2926080" cy="673653"/>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0" bIns="46637" numCol="1" rtlCol="0" anchor="ctr" anchorCtr="0" compatLnSpc="1">
            <a:prstTxWarp prst="textNoShape">
              <a:avLst/>
            </a:prstTxWarp>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1250">
                      <a:srgbClr val="505050"/>
                    </a:gs>
                    <a:gs pos="100000">
                      <a:srgbClr val="505050"/>
                    </a:gs>
                  </a:gsLst>
                  <a:lin ang="5400000" scaled="0"/>
                </a:gradFill>
                <a:effectLst/>
                <a:uLnTx/>
                <a:uFillTx/>
                <a:cs typeface="Segoe UI" pitchFamily="34" charset="0"/>
              </a:rPr>
              <a:t>Lifetime customer value </a:t>
            </a:r>
          </a:p>
        </p:txBody>
      </p:sp>
      <p:sp>
        <p:nvSpPr>
          <p:cNvPr id="9" name="Rectangle 8"/>
          <p:cNvSpPr/>
          <p:nvPr/>
        </p:nvSpPr>
        <p:spPr bwMode="auto">
          <a:xfrm>
            <a:off x="6199861" y="3287305"/>
            <a:ext cx="2926080" cy="673653"/>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0" bIns="46637" numCol="1" rtlCol="0" anchor="ctr" anchorCtr="0" compatLnSpc="1">
            <a:prstTxWarp prst="textNoShape">
              <a:avLst/>
            </a:prstTxWarp>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1250">
                      <a:srgbClr val="505050"/>
                    </a:gs>
                    <a:gs pos="100000">
                      <a:srgbClr val="505050"/>
                    </a:gs>
                  </a:gsLst>
                  <a:lin ang="5400000" scaled="0"/>
                </a:gradFill>
                <a:effectLst/>
                <a:uLnTx/>
                <a:uFillTx/>
                <a:cs typeface="Segoe UI" pitchFamily="34" charset="0"/>
              </a:rPr>
              <a:t>Personalized offers</a:t>
            </a:r>
          </a:p>
        </p:txBody>
      </p:sp>
      <p:sp>
        <p:nvSpPr>
          <p:cNvPr id="10" name="Rectangle 9"/>
          <p:cNvSpPr/>
          <p:nvPr/>
        </p:nvSpPr>
        <p:spPr bwMode="auto">
          <a:xfrm>
            <a:off x="6199861" y="4031056"/>
            <a:ext cx="2926080" cy="673653"/>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0" bIns="46637" numCol="1" rtlCol="0" anchor="ctr" anchorCtr="0" compatLnSpc="1">
            <a:prstTxWarp prst="textNoShape">
              <a:avLst/>
            </a:prstTxWarp>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1250">
                      <a:srgbClr val="505050"/>
                    </a:gs>
                    <a:gs pos="100000">
                      <a:srgbClr val="505050"/>
                    </a:gs>
                  </a:gsLst>
                  <a:lin ang="5400000" scaled="0"/>
                </a:gradFill>
                <a:effectLst/>
                <a:uLnTx/>
                <a:uFillTx/>
                <a:cs typeface="Segoe UI" pitchFamily="34" charset="0"/>
              </a:rPr>
              <a:t>Product recommendation</a:t>
            </a:r>
          </a:p>
        </p:txBody>
      </p:sp>
      <p:sp>
        <p:nvSpPr>
          <p:cNvPr id="11" name="Rectangle 10"/>
          <p:cNvSpPr/>
          <p:nvPr/>
        </p:nvSpPr>
        <p:spPr bwMode="auto">
          <a:xfrm>
            <a:off x="3213149" y="2543552"/>
            <a:ext cx="2926080" cy="673653"/>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0" bIns="46637" numCol="1" rtlCol="0" anchor="ctr" anchorCtr="0" compatLnSpc="1">
            <a:prstTxWarp prst="textNoShape">
              <a:avLst/>
            </a:prstTxWarp>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1250">
                      <a:srgbClr val="505050"/>
                    </a:gs>
                    <a:gs pos="100000">
                      <a:srgbClr val="505050"/>
                    </a:gs>
                  </a:gsLst>
                  <a:lin ang="5400000" scaled="0"/>
                </a:gradFill>
                <a:effectLst/>
                <a:uLnTx/>
                <a:uFillTx/>
                <a:cs typeface="Segoe UI" pitchFamily="34" charset="0"/>
              </a:rPr>
              <a:t>Fraud detection</a:t>
            </a:r>
          </a:p>
        </p:txBody>
      </p:sp>
      <p:sp>
        <p:nvSpPr>
          <p:cNvPr id="12" name="Rectangle 11"/>
          <p:cNvSpPr/>
          <p:nvPr/>
        </p:nvSpPr>
        <p:spPr bwMode="auto">
          <a:xfrm>
            <a:off x="3213149" y="3287303"/>
            <a:ext cx="2926080" cy="673653"/>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0" bIns="46637" numCol="1" rtlCol="0" anchor="ctr" anchorCtr="0" compatLnSpc="1">
            <a:prstTxWarp prst="textNoShape">
              <a:avLst/>
            </a:prstTxWarp>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1250">
                      <a:srgbClr val="505050"/>
                    </a:gs>
                    <a:gs pos="100000">
                      <a:srgbClr val="505050"/>
                    </a:gs>
                  </a:gsLst>
                  <a:lin ang="5400000" scaled="0"/>
                </a:gradFill>
                <a:effectLst/>
                <a:uLnTx/>
                <a:uFillTx/>
                <a:cs typeface="Segoe UI" pitchFamily="34" charset="0"/>
              </a:rPr>
              <a:t>Credit risk management</a:t>
            </a:r>
          </a:p>
        </p:txBody>
      </p:sp>
      <p:sp>
        <p:nvSpPr>
          <p:cNvPr id="13" name="Rectangle 12"/>
          <p:cNvSpPr/>
          <p:nvPr/>
        </p:nvSpPr>
        <p:spPr bwMode="auto">
          <a:xfrm>
            <a:off x="226437" y="2543552"/>
            <a:ext cx="2926080" cy="673653"/>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0" bIns="46637" numCol="1" rtlCol="0" anchor="ctr" anchorCtr="0" compatLnSpc="1">
            <a:prstTxWarp prst="textNoShape">
              <a:avLst/>
            </a:prstTxWarp>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1250">
                      <a:srgbClr val="505050"/>
                    </a:gs>
                    <a:gs pos="100000">
                      <a:srgbClr val="505050"/>
                    </a:gs>
                  </a:gsLst>
                  <a:lin ang="5400000" scaled="0"/>
                </a:gradFill>
                <a:effectLst/>
                <a:uLnTx/>
                <a:uFillTx/>
                <a:cs typeface="Segoe UI" pitchFamily="34" charset="0"/>
              </a:rPr>
              <a:t>Customer Acquisition </a:t>
            </a:r>
          </a:p>
        </p:txBody>
      </p:sp>
      <p:sp>
        <p:nvSpPr>
          <p:cNvPr id="14" name="Rectangle 13"/>
          <p:cNvSpPr/>
          <p:nvPr/>
        </p:nvSpPr>
        <p:spPr bwMode="auto">
          <a:xfrm>
            <a:off x="226437" y="3287303"/>
            <a:ext cx="2926080" cy="673653"/>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0" bIns="46637" numCol="1" rtlCol="0" anchor="ctr" anchorCtr="0" compatLnSpc="1">
            <a:prstTxWarp prst="textNoShape">
              <a:avLst/>
            </a:prstTxWarp>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1250">
                      <a:srgbClr val="505050"/>
                    </a:gs>
                    <a:gs pos="100000">
                      <a:srgbClr val="505050"/>
                    </a:gs>
                  </a:gsLst>
                  <a:lin ang="5400000" scaled="0"/>
                </a:gradFill>
                <a:effectLst/>
                <a:uLnTx/>
                <a:uFillTx/>
                <a:cs typeface="Segoe UI" pitchFamily="34" charset="0"/>
              </a:rPr>
              <a:t>Cross-sell and upsell </a:t>
            </a:r>
          </a:p>
        </p:txBody>
      </p:sp>
      <p:sp>
        <p:nvSpPr>
          <p:cNvPr id="15" name="Rectangle 14"/>
          <p:cNvSpPr/>
          <p:nvPr/>
        </p:nvSpPr>
        <p:spPr bwMode="auto">
          <a:xfrm>
            <a:off x="226437" y="4031055"/>
            <a:ext cx="2926080" cy="673653"/>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0" bIns="46637" numCol="1" rtlCol="0" anchor="ctr" anchorCtr="0" compatLnSpc="1">
            <a:prstTxWarp prst="textNoShape">
              <a:avLst/>
            </a:prstTxWarp>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1250">
                      <a:srgbClr val="505050"/>
                    </a:gs>
                    <a:gs pos="100000">
                      <a:srgbClr val="505050"/>
                    </a:gs>
                  </a:gsLst>
                  <a:lin ang="5400000" scaled="0"/>
                </a:gradFill>
                <a:effectLst/>
                <a:uLnTx/>
                <a:uFillTx/>
                <a:cs typeface="Segoe UI" pitchFamily="34" charset="0"/>
              </a:rPr>
              <a:t>Loyalty programs </a:t>
            </a:r>
          </a:p>
        </p:txBody>
      </p:sp>
      <p:sp>
        <p:nvSpPr>
          <p:cNvPr id="16" name="Rectangle 15"/>
          <p:cNvSpPr/>
          <p:nvPr/>
        </p:nvSpPr>
        <p:spPr bwMode="auto">
          <a:xfrm>
            <a:off x="226437" y="4774806"/>
            <a:ext cx="2926080" cy="673653"/>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0" bIns="46637" numCol="1" rtlCol="0" anchor="ctr" anchorCtr="0" compatLnSpc="1">
            <a:prstTxWarp prst="textNoShape">
              <a:avLst/>
            </a:prstTxWarp>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1250">
                      <a:srgbClr val="505050"/>
                    </a:gs>
                    <a:gs pos="100000">
                      <a:srgbClr val="505050"/>
                    </a:gs>
                  </a:gsLst>
                  <a:lin ang="5400000" scaled="0"/>
                </a:gradFill>
                <a:effectLst/>
                <a:uLnTx/>
                <a:uFillTx/>
                <a:cs typeface="Segoe UI" pitchFamily="34" charset="0"/>
              </a:rPr>
              <a:t>Marketing mix optimization</a:t>
            </a:r>
          </a:p>
        </p:txBody>
      </p:sp>
      <p:grpSp>
        <p:nvGrpSpPr>
          <p:cNvPr id="17" name="Group 16"/>
          <p:cNvGrpSpPr/>
          <p:nvPr/>
        </p:nvGrpSpPr>
        <p:grpSpPr>
          <a:xfrm>
            <a:off x="3388700" y="2744367"/>
            <a:ext cx="400910" cy="272022"/>
            <a:chOff x="1819275" y="3757613"/>
            <a:chExt cx="982663" cy="666750"/>
          </a:xfrm>
          <a:solidFill>
            <a:schemeClr val="accent1"/>
          </a:solidFill>
        </p:grpSpPr>
        <p:sp>
          <p:nvSpPr>
            <p:cNvPr id="18" name="Freeform 24"/>
            <p:cNvSpPr>
              <a:spLocks noEditPoints="1"/>
            </p:cNvSpPr>
            <p:nvPr/>
          </p:nvSpPr>
          <p:spPr bwMode="auto">
            <a:xfrm>
              <a:off x="1819275" y="3757613"/>
              <a:ext cx="982663" cy="666750"/>
            </a:xfrm>
            <a:custGeom>
              <a:avLst/>
              <a:gdLst>
                <a:gd name="T0" fmla="*/ 231 w 262"/>
                <a:gd name="T1" fmla="*/ 51 h 178"/>
                <a:gd name="T2" fmla="*/ 196 w 262"/>
                <a:gd name="T3" fmla="*/ 35 h 178"/>
                <a:gd name="T4" fmla="*/ 183 w 262"/>
                <a:gd name="T5" fmla="*/ 15 h 178"/>
                <a:gd name="T6" fmla="*/ 163 w 262"/>
                <a:gd name="T7" fmla="*/ 0 h 178"/>
                <a:gd name="T8" fmla="*/ 141 w 262"/>
                <a:gd name="T9" fmla="*/ 29 h 178"/>
                <a:gd name="T10" fmla="*/ 141 w 262"/>
                <a:gd name="T11" fmla="*/ 30 h 178"/>
                <a:gd name="T12" fmla="*/ 121 w 262"/>
                <a:gd name="T13" fmla="*/ 30 h 178"/>
                <a:gd name="T14" fmla="*/ 121 w 262"/>
                <a:gd name="T15" fmla="*/ 29 h 178"/>
                <a:gd name="T16" fmla="*/ 99 w 262"/>
                <a:gd name="T17" fmla="*/ 0 h 178"/>
                <a:gd name="T18" fmla="*/ 79 w 262"/>
                <a:gd name="T19" fmla="*/ 15 h 178"/>
                <a:gd name="T20" fmla="*/ 66 w 262"/>
                <a:gd name="T21" fmla="*/ 35 h 178"/>
                <a:gd name="T22" fmla="*/ 31 w 262"/>
                <a:gd name="T23" fmla="*/ 51 h 178"/>
                <a:gd name="T24" fmla="*/ 0 w 262"/>
                <a:gd name="T25" fmla="*/ 119 h 178"/>
                <a:gd name="T26" fmla="*/ 60 w 262"/>
                <a:gd name="T27" fmla="*/ 178 h 178"/>
                <a:gd name="T28" fmla="*/ 118 w 262"/>
                <a:gd name="T29" fmla="*/ 134 h 178"/>
                <a:gd name="T30" fmla="*/ 144 w 262"/>
                <a:gd name="T31" fmla="*/ 134 h 178"/>
                <a:gd name="T32" fmla="*/ 202 w 262"/>
                <a:gd name="T33" fmla="*/ 178 h 178"/>
                <a:gd name="T34" fmla="*/ 262 w 262"/>
                <a:gd name="T35" fmla="*/ 119 h 178"/>
                <a:gd name="T36" fmla="*/ 231 w 262"/>
                <a:gd name="T37" fmla="*/ 51 h 178"/>
                <a:gd name="T38" fmla="*/ 60 w 262"/>
                <a:gd name="T39" fmla="*/ 160 h 178"/>
                <a:gd name="T40" fmla="*/ 18 w 262"/>
                <a:gd name="T41" fmla="*/ 119 h 178"/>
                <a:gd name="T42" fmla="*/ 60 w 262"/>
                <a:gd name="T43" fmla="*/ 77 h 178"/>
                <a:gd name="T44" fmla="*/ 102 w 262"/>
                <a:gd name="T45" fmla="*/ 119 h 178"/>
                <a:gd name="T46" fmla="*/ 60 w 262"/>
                <a:gd name="T47" fmla="*/ 160 h 178"/>
                <a:gd name="T48" fmla="*/ 202 w 262"/>
                <a:gd name="T49" fmla="*/ 160 h 178"/>
                <a:gd name="T50" fmla="*/ 160 w 262"/>
                <a:gd name="T51" fmla="*/ 119 h 178"/>
                <a:gd name="T52" fmla="*/ 202 w 262"/>
                <a:gd name="T53" fmla="*/ 77 h 178"/>
                <a:gd name="T54" fmla="*/ 244 w 262"/>
                <a:gd name="T55" fmla="*/ 119 h 178"/>
                <a:gd name="T56" fmla="*/ 202 w 262"/>
                <a:gd name="T57" fmla="*/ 16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2" h="178">
                  <a:moveTo>
                    <a:pt x="231" y="51"/>
                  </a:moveTo>
                  <a:cubicBezTo>
                    <a:pt x="220" y="41"/>
                    <a:pt x="209" y="35"/>
                    <a:pt x="196" y="35"/>
                  </a:cubicBezTo>
                  <a:cubicBezTo>
                    <a:pt x="183" y="15"/>
                    <a:pt x="183" y="15"/>
                    <a:pt x="183" y="15"/>
                  </a:cubicBezTo>
                  <a:cubicBezTo>
                    <a:pt x="177" y="8"/>
                    <a:pt x="174" y="0"/>
                    <a:pt x="163" y="0"/>
                  </a:cubicBezTo>
                  <a:cubicBezTo>
                    <a:pt x="140" y="0"/>
                    <a:pt x="141" y="29"/>
                    <a:pt x="141" y="29"/>
                  </a:cubicBezTo>
                  <a:cubicBezTo>
                    <a:pt x="141" y="29"/>
                    <a:pt x="141" y="30"/>
                    <a:pt x="141" y="30"/>
                  </a:cubicBezTo>
                  <a:cubicBezTo>
                    <a:pt x="121" y="30"/>
                    <a:pt x="121" y="30"/>
                    <a:pt x="121" y="30"/>
                  </a:cubicBezTo>
                  <a:cubicBezTo>
                    <a:pt x="121" y="30"/>
                    <a:pt x="121" y="29"/>
                    <a:pt x="121" y="29"/>
                  </a:cubicBezTo>
                  <a:cubicBezTo>
                    <a:pt x="121" y="29"/>
                    <a:pt x="122" y="0"/>
                    <a:pt x="99" y="0"/>
                  </a:cubicBezTo>
                  <a:cubicBezTo>
                    <a:pt x="88" y="0"/>
                    <a:pt x="85" y="8"/>
                    <a:pt x="79" y="15"/>
                  </a:cubicBezTo>
                  <a:cubicBezTo>
                    <a:pt x="66" y="35"/>
                    <a:pt x="66" y="35"/>
                    <a:pt x="66" y="35"/>
                  </a:cubicBezTo>
                  <a:cubicBezTo>
                    <a:pt x="53" y="35"/>
                    <a:pt x="42" y="41"/>
                    <a:pt x="31" y="51"/>
                  </a:cubicBezTo>
                  <a:cubicBezTo>
                    <a:pt x="31" y="51"/>
                    <a:pt x="0" y="84"/>
                    <a:pt x="0" y="119"/>
                  </a:cubicBezTo>
                  <a:cubicBezTo>
                    <a:pt x="0" y="151"/>
                    <a:pt x="27" y="178"/>
                    <a:pt x="60" y="178"/>
                  </a:cubicBezTo>
                  <a:cubicBezTo>
                    <a:pt x="88" y="178"/>
                    <a:pt x="112" y="159"/>
                    <a:pt x="118" y="134"/>
                  </a:cubicBezTo>
                  <a:cubicBezTo>
                    <a:pt x="144" y="134"/>
                    <a:pt x="144" y="134"/>
                    <a:pt x="144" y="134"/>
                  </a:cubicBezTo>
                  <a:cubicBezTo>
                    <a:pt x="150" y="159"/>
                    <a:pt x="174" y="178"/>
                    <a:pt x="202" y="178"/>
                  </a:cubicBezTo>
                  <a:cubicBezTo>
                    <a:pt x="235" y="178"/>
                    <a:pt x="262" y="151"/>
                    <a:pt x="262" y="119"/>
                  </a:cubicBezTo>
                  <a:cubicBezTo>
                    <a:pt x="262" y="84"/>
                    <a:pt x="231" y="51"/>
                    <a:pt x="231" y="51"/>
                  </a:cubicBezTo>
                  <a:close/>
                  <a:moveTo>
                    <a:pt x="60" y="160"/>
                  </a:moveTo>
                  <a:cubicBezTo>
                    <a:pt x="37" y="160"/>
                    <a:pt x="18" y="141"/>
                    <a:pt x="18" y="119"/>
                  </a:cubicBezTo>
                  <a:cubicBezTo>
                    <a:pt x="18" y="96"/>
                    <a:pt x="37" y="77"/>
                    <a:pt x="60" y="77"/>
                  </a:cubicBezTo>
                  <a:cubicBezTo>
                    <a:pt x="83" y="77"/>
                    <a:pt x="102" y="96"/>
                    <a:pt x="102" y="119"/>
                  </a:cubicBezTo>
                  <a:cubicBezTo>
                    <a:pt x="102" y="141"/>
                    <a:pt x="83" y="160"/>
                    <a:pt x="60" y="160"/>
                  </a:cubicBezTo>
                  <a:close/>
                  <a:moveTo>
                    <a:pt x="202" y="160"/>
                  </a:moveTo>
                  <a:cubicBezTo>
                    <a:pt x="179" y="160"/>
                    <a:pt x="160" y="141"/>
                    <a:pt x="160" y="119"/>
                  </a:cubicBezTo>
                  <a:cubicBezTo>
                    <a:pt x="160" y="96"/>
                    <a:pt x="179" y="77"/>
                    <a:pt x="202" y="77"/>
                  </a:cubicBezTo>
                  <a:cubicBezTo>
                    <a:pt x="225" y="77"/>
                    <a:pt x="244" y="96"/>
                    <a:pt x="244" y="119"/>
                  </a:cubicBezTo>
                  <a:cubicBezTo>
                    <a:pt x="244" y="141"/>
                    <a:pt x="225" y="160"/>
                    <a:pt x="202" y="1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19" name="Oval 25"/>
            <p:cNvSpPr>
              <a:spLocks noChangeArrowheads="1"/>
            </p:cNvSpPr>
            <p:nvPr/>
          </p:nvSpPr>
          <p:spPr bwMode="auto">
            <a:xfrm>
              <a:off x="2257425" y="3986213"/>
              <a:ext cx="104775" cy="104775"/>
            </a:xfrm>
            <a:prstGeom prst="ellipse">
              <a:avLst/>
            </a:pr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grpSp>
      <p:grpSp>
        <p:nvGrpSpPr>
          <p:cNvPr id="20" name="Group 15"/>
          <p:cNvGrpSpPr>
            <a:grpSpLocks noChangeAspect="1"/>
          </p:cNvGrpSpPr>
          <p:nvPr/>
        </p:nvGrpSpPr>
        <p:grpSpPr bwMode="auto">
          <a:xfrm>
            <a:off x="6368635" y="4189012"/>
            <a:ext cx="429884" cy="402897"/>
            <a:chOff x="1441" y="-65"/>
            <a:chExt cx="4795" cy="4494"/>
          </a:xfrm>
          <a:solidFill>
            <a:schemeClr val="accent1"/>
          </a:solidFill>
        </p:grpSpPr>
        <p:sp>
          <p:nvSpPr>
            <p:cNvPr id="21" name="Freeform 16"/>
            <p:cNvSpPr>
              <a:spLocks/>
            </p:cNvSpPr>
            <p:nvPr/>
          </p:nvSpPr>
          <p:spPr bwMode="auto">
            <a:xfrm>
              <a:off x="1599" y="37"/>
              <a:ext cx="2204" cy="1018"/>
            </a:xfrm>
            <a:custGeom>
              <a:avLst/>
              <a:gdLst>
                <a:gd name="T0" fmla="*/ 906 w 933"/>
                <a:gd name="T1" fmla="*/ 137 h 431"/>
                <a:gd name="T2" fmla="*/ 899 w 933"/>
                <a:gd name="T3" fmla="*/ 192 h 431"/>
                <a:gd name="T4" fmla="*/ 287 w 933"/>
                <a:gd name="T5" fmla="*/ 419 h 431"/>
                <a:gd name="T6" fmla="*/ 188 w 933"/>
                <a:gd name="T7" fmla="*/ 398 h 431"/>
                <a:gd name="T8" fmla="*/ 23 w 933"/>
                <a:gd name="T9" fmla="*/ 237 h 431"/>
                <a:gd name="T10" fmla="*/ 38 w 933"/>
                <a:gd name="T11" fmla="*/ 179 h 431"/>
                <a:gd name="T12" fmla="*/ 638 w 933"/>
                <a:gd name="T13" fmla="*/ 9 h 431"/>
                <a:gd name="T14" fmla="*/ 745 w 933"/>
                <a:gd name="T15" fmla="*/ 27 h 431"/>
                <a:gd name="T16" fmla="*/ 906 w 933"/>
                <a:gd name="T17" fmla="*/ 137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431">
                  <a:moveTo>
                    <a:pt x="906" y="137"/>
                  </a:moveTo>
                  <a:cubicBezTo>
                    <a:pt x="933" y="156"/>
                    <a:pt x="930" y="180"/>
                    <a:pt x="899" y="192"/>
                  </a:cubicBezTo>
                  <a:cubicBezTo>
                    <a:pt x="287" y="419"/>
                    <a:pt x="287" y="419"/>
                    <a:pt x="287" y="419"/>
                  </a:cubicBezTo>
                  <a:cubicBezTo>
                    <a:pt x="256" y="431"/>
                    <a:pt x="212" y="422"/>
                    <a:pt x="188" y="398"/>
                  </a:cubicBezTo>
                  <a:cubicBezTo>
                    <a:pt x="23" y="237"/>
                    <a:pt x="23" y="237"/>
                    <a:pt x="23" y="237"/>
                  </a:cubicBezTo>
                  <a:cubicBezTo>
                    <a:pt x="0" y="214"/>
                    <a:pt x="6" y="188"/>
                    <a:pt x="38" y="179"/>
                  </a:cubicBezTo>
                  <a:cubicBezTo>
                    <a:pt x="638" y="9"/>
                    <a:pt x="638" y="9"/>
                    <a:pt x="638" y="9"/>
                  </a:cubicBezTo>
                  <a:cubicBezTo>
                    <a:pt x="669" y="0"/>
                    <a:pt x="718" y="8"/>
                    <a:pt x="745" y="27"/>
                  </a:cubicBezTo>
                  <a:lnTo>
                    <a:pt x="906" y="137"/>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22" name="Freeform 17"/>
            <p:cNvSpPr>
              <a:spLocks/>
            </p:cNvSpPr>
            <p:nvPr/>
          </p:nvSpPr>
          <p:spPr bwMode="auto">
            <a:xfrm>
              <a:off x="3973" y="-65"/>
              <a:ext cx="2171" cy="1120"/>
            </a:xfrm>
            <a:custGeom>
              <a:avLst/>
              <a:gdLst>
                <a:gd name="T0" fmla="*/ 743 w 919"/>
                <a:gd name="T1" fmla="*/ 437 h 474"/>
                <a:gd name="T2" fmla="*/ 649 w 919"/>
                <a:gd name="T3" fmla="*/ 462 h 474"/>
                <a:gd name="T4" fmla="*/ 39 w 919"/>
                <a:gd name="T5" fmla="*/ 235 h 474"/>
                <a:gd name="T6" fmla="*/ 21 w 919"/>
                <a:gd name="T7" fmla="*/ 168 h 474"/>
                <a:gd name="T8" fmla="*/ 128 w 919"/>
                <a:gd name="T9" fmla="*/ 39 h 474"/>
                <a:gd name="T10" fmla="*/ 224 w 919"/>
                <a:gd name="T11" fmla="*/ 9 h 474"/>
                <a:gd name="T12" fmla="*/ 878 w 919"/>
                <a:gd name="T13" fmla="*/ 183 h 474"/>
                <a:gd name="T14" fmla="*/ 898 w 919"/>
                <a:gd name="T15" fmla="*/ 245 h 474"/>
                <a:gd name="T16" fmla="*/ 743 w 919"/>
                <a:gd name="T17" fmla="*/ 43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9" h="474">
                  <a:moveTo>
                    <a:pt x="743" y="437"/>
                  </a:moveTo>
                  <a:cubicBezTo>
                    <a:pt x="722" y="462"/>
                    <a:pt x="680" y="474"/>
                    <a:pt x="649" y="462"/>
                  </a:cubicBezTo>
                  <a:cubicBezTo>
                    <a:pt x="39" y="235"/>
                    <a:pt x="39" y="235"/>
                    <a:pt x="39" y="235"/>
                  </a:cubicBezTo>
                  <a:cubicBezTo>
                    <a:pt x="8" y="223"/>
                    <a:pt x="0" y="193"/>
                    <a:pt x="21" y="168"/>
                  </a:cubicBezTo>
                  <a:cubicBezTo>
                    <a:pt x="128" y="39"/>
                    <a:pt x="128" y="39"/>
                    <a:pt x="128" y="39"/>
                  </a:cubicBezTo>
                  <a:cubicBezTo>
                    <a:pt x="149" y="14"/>
                    <a:pt x="193" y="0"/>
                    <a:pt x="224" y="9"/>
                  </a:cubicBezTo>
                  <a:cubicBezTo>
                    <a:pt x="878" y="183"/>
                    <a:pt x="878" y="183"/>
                    <a:pt x="878" y="183"/>
                  </a:cubicBezTo>
                  <a:cubicBezTo>
                    <a:pt x="910" y="192"/>
                    <a:pt x="919" y="220"/>
                    <a:pt x="898" y="245"/>
                  </a:cubicBezTo>
                  <a:lnTo>
                    <a:pt x="743" y="437"/>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23" name="Freeform 18"/>
            <p:cNvSpPr>
              <a:spLocks/>
            </p:cNvSpPr>
            <p:nvPr/>
          </p:nvSpPr>
          <p:spPr bwMode="auto">
            <a:xfrm>
              <a:off x="3983" y="1142"/>
              <a:ext cx="2253" cy="1385"/>
            </a:xfrm>
            <a:custGeom>
              <a:avLst/>
              <a:gdLst>
                <a:gd name="T0" fmla="*/ 291 w 954"/>
                <a:gd name="T1" fmla="*/ 562 h 586"/>
                <a:gd name="T2" fmla="*/ 393 w 954"/>
                <a:gd name="T3" fmla="*/ 571 h 586"/>
                <a:gd name="T4" fmla="*/ 919 w 954"/>
                <a:gd name="T5" fmla="*/ 304 h 586"/>
                <a:gd name="T6" fmla="*/ 931 w 954"/>
                <a:gd name="T7" fmla="*/ 233 h 586"/>
                <a:gd name="T8" fmla="*/ 743 w 954"/>
                <a:gd name="T9" fmla="*/ 32 h 586"/>
                <a:gd name="T10" fmla="*/ 647 w 954"/>
                <a:gd name="T11" fmla="*/ 13 h 586"/>
                <a:gd name="T12" fmla="*/ 33 w 954"/>
                <a:gd name="T13" fmla="*/ 296 h 586"/>
                <a:gd name="T14" fmla="*/ 26 w 954"/>
                <a:gd name="T15" fmla="*/ 357 h 586"/>
                <a:gd name="T16" fmla="*/ 291 w 954"/>
                <a:gd name="T17" fmla="*/ 56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4" h="586">
                  <a:moveTo>
                    <a:pt x="291" y="562"/>
                  </a:moveTo>
                  <a:cubicBezTo>
                    <a:pt x="318" y="582"/>
                    <a:pt x="363" y="586"/>
                    <a:pt x="393" y="571"/>
                  </a:cubicBezTo>
                  <a:cubicBezTo>
                    <a:pt x="919" y="304"/>
                    <a:pt x="919" y="304"/>
                    <a:pt x="919" y="304"/>
                  </a:cubicBezTo>
                  <a:cubicBezTo>
                    <a:pt x="948" y="289"/>
                    <a:pt x="954" y="257"/>
                    <a:pt x="931" y="233"/>
                  </a:cubicBezTo>
                  <a:cubicBezTo>
                    <a:pt x="743" y="32"/>
                    <a:pt x="743" y="32"/>
                    <a:pt x="743" y="32"/>
                  </a:cubicBezTo>
                  <a:cubicBezTo>
                    <a:pt x="720" y="8"/>
                    <a:pt x="677" y="0"/>
                    <a:pt x="647" y="13"/>
                  </a:cubicBezTo>
                  <a:cubicBezTo>
                    <a:pt x="33" y="296"/>
                    <a:pt x="33" y="296"/>
                    <a:pt x="33" y="296"/>
                  </a:cubicBezTo>
                  <a:cubicBezTo>
                    <a:pt x="3" y="309"/>
                    <a:pt x="0" y="337"/>
                    <a:pt x="26" y="357"/>
                  </a:cubicBezTo>
                  <a:lnTo>
                    <a:pt x="291" y="562"/>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24" name="Freeform 19"/>
            <p:cNvSpPr>
              <a:spLocks/>
            </p:cNvSpPr>
            <p:nvPr/>
          </p:nvSpPr>
          <p:spPr bwMode="auto">
            <a:xfrm>
              <a:off x="1441" y="1142"/>
              <a:ext cx="2369" cy="1503"/>
            </a:xfrm>
            <a:custGeom>
              <a:avLst/>
              <a:gdLst>
                <a:gd name="T0" fmla="*/ 704 w 1003"/>
                <a:gd name="T1" fmla="*/ 609 h 636"/>
                <a:gd name="T2" fmla="*/ 607 w 1003"/>
                <a:gd name="T3" fmla="*/ 619 h 636"/>
                <a:gd name="T4" fmla="*/ 31 w 1003"/>
                <a:gd name="T5" fmla="*/ 291 h 636"/>
                <a:gd name="T6" fmla="*/ 25 w 1003"/>
                <a:gd name="T7" fmla="*/ 222 h 636"/>
                <a:gd name="T8" fmla="*/ 252 w 1003"/>
                <a:gd name="T9" fmla="*/ 27 h 636"/>
                <a:gd name="T10" fmla="*/ 353 w 1003"/>
                <a:gd name="T11" fmla="*/ 13 h 636"/>
                <a:gd name="T12" fmla="*/ 968 w 1003"/>
                <a:gd name="T13" fmla="*/ 296 h 636"/>
                <a:gd name="T14" fmla="*/ 978 w 1003"/>
                <a:gd name="T15" fmla="*/ 361 h 636"/>
                <a:gd name="T16" fmla="*/ 704 w 1003"/>
                <a:gd name="T17" fmla="*/ 609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3" h="636">
                  <a:moveTo>
                    <a:pt x="704" y="609"/>
                  </a:moveTo>
                  <a:cubicBezTo>
                    <a:pt x="679" y="631"/>
                    <a:pt x="636" y="636"/>
                    <a:pt x="607" y="619"/>
                  </a:cubicBezTo>
                  <a:cubicBezTo>
                    <a:pt x="31" y="291"/>
                    <a:pt x="31" y="291"/>
                    <a:pt x="31" y="291"/>
                  </a:cubicBezTo>
                  <a:cubicBezTo>
                    <a:pt x="2" y="274"/>
                    <a:pt x="0" y="243"/>
                    <a:pt x="25" y="222"/>
                  </a:cubicBezTo>
                  <a:cubicBezTo>
                    <a:pt x="252" y="27"/>
                    <a:pt x="252" y="27"/>
                    <a:pt x="252" y="27"/>
                  </a:cubicBezTo>
                  <a:cubicBezTo>
                    <a:pt x="278" y="6"/>
                    <a:pt x="323" y="0"/>
                    <a:pt x="353" y="13"/>
                  </a:cubicBezTo>
                  <a:cubicBezTo>
                    <a:pt x="968" y="296"/>
                    <a:pt x="968" y="296"/>
                    <a:pt x="968" y="296"/>
                  </a:cubicBezTo>
                  <a:cubicBezTo>
                    <a:pt x="998" y="309"/>
                    <a:pt x="1003" y="339"/>
                    <a:pt x="978" y="361"/>
                  </a:cubicBezTo>
                  <a:lnTo>
                    <a:pt x="704" y="609"/>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25" name="Freeform 20"/>
            <p:cNvSpPr>
              <a:spLocks/>
            </p:cNvSpPr>
            <p:nvPr/>
          </p:nvSpPr>
          <p:spPr bwMode="auto">
            <a:xfrm>
              <a:off x="2137" y="2286"/>
              <a:ext cx="1644" cy="2143"/>
            </a:xfrm>
            <a:custGeom>
              <a:avLst/>
              <a:gdLst>
                <a:gd name="T0" fmla="*/ 696 w 696"/>
                <a:gd name="T1" fmla="*/ 42 h 907"/>
                <a:gd name="T2" fmla="*/ 651 w 696"/>
                <a:gd name="T3" fmla="*/ 23 h 907"/>
                <a:gd name="T4" fmla="*/ 417 w 696"/>
                <a:gd name="T5" fmla="*/ 234 h 907"/>
                <a:gd name="T6" fmla="*/ 320 w 696"/>
                <a:gd name="T7" fmla="*/ 245 h 907"/>
                <a:gd name="T8" fmla="*/ 52 w 696"/>
                <a:gd name="T9" fmla="*/ 92 h 907"/>
                <a:gd name="T10" fmla="*/ 0 w 696"/>
                <a:gd name="T11" fmla="*/ 122 h 907"/>
                <a:gd name="T12" fmla="*/ 0 w 696"/>
                <a:gd name="T13" fmla="*/ 530 h 907"/>
                <a:gd name="T14" fmla="*/ 54 w 696"/>
                <a:gd name="T15" fmla="*/ 615 h 907"/>
                <a:gd name="T16" fmla="*/ 642 w 696"/>
                <a:gd name="T17" fmla="*/ 893 h 907"/>
                <a:gd name="T18" fmla="*/ 696 w 696"/>
                <a:gd name="T19" fmla="*/ 859 h 907"/>
                <a:gd name="T20" fmla="*/ 696 w 696"/>
                <a:gd name="T21" fmla="*/ 42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907">
                  <a:moveTo>
                    <a:pt x="696" y="42"/>
                  </a:moveTo>
                  <a:cubicBezTo>
                    <a:pt x="696" y="9"/>
                    <a:pt x="676" y="0"/>
                    <a:pt x="651" y="23"/>
                  </a:cubicBezTo>
                  <a:cubicBezTo>
                    <a:pt x="417" y="234"/>
                    <a:pt x="417" y="234"/>
                    <a:pt x="417" y="234"/>
                  </a:cubicBezTo>
                  <a:cubicBezTo>
                    <a:pt x="393" y="256"/>
                    <a:pt x="349" y="261"/>
                    <a:pt x="320" y="245"/>
                  </a:cubicBezTo>
                  <a:cubicBezTo>
                    <a:pt x="52" y="92"/>
                    <a:pt x="52" y="92"/>
                    <a:pt x="52" y="92"/>
                  </a:cubicBezTo>
                  <a:cubicBezTo>
                    <a:pt x="23" y="75"/>
                    <a:pt x="0" y="89"/>
                    <a:pt x="0" y="122"/>
                  </a:cubicBezTo>
                  <a:cubicBezTo>
                    <a:pt x="0" y="530"/>
                    <a:pt x="0" y="530"/>
                    <a:pt x="0" y="530"/>
                  </a:cubicBezTo>
                  <a:cubicBezTo>
                    <a:pt x="0" y="563"/>
                    <a:pt x="24" y="601"/>
                    <a:pt x="54" y="615"/>
                  </a:cubicBezTo>
                  <a:cubicBezTo>
                    <a:pt x="642" y="893"/>
                    <a:pt x="642" y="893"/>
                    <a:pt x="642" y="893"/>
                  </a:cubicBezTo>
                  <a:cubicBezTo>
                    <a:pt x="672" y="907"/>
                    <a:pt x="696" y="892"/>
                    <a:pt x="696" y="859"/>
                  </a:cubicBezTo>
                  <a:lnTo>
                    <a:pt x="696" y="42"/>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26" name="Freeform 21"/>
            <p:cNvSpPr>
              <a:spLocks/>
            </p:cNvSpPr>
            <p:nvPr/>
          </p:nvSpPr>
          <p:spPr bwMode="auto">
            <a:xfrm>
              <a:off x="3999" y="2256"/>
              <a:ext cx="1635" cy="2168"/>
            </a:xfrm>
            <a:custGeom>
              <a:avLst/>
              <a:gdLst>
                <a:gd name="T0" fmla="*/ 378 w 692"/>
                <a:gd name="T1" fmla="*/ 207 h 918"/>
                <a:gd name="T2" fmla="*/ 277 w 692"/>
                <a:gd name="T3" fmla="*/ 197 h 918"/>
                <a:gd name="T4" fmla="*/ 48 w 692"/>
                <a:gd name="T5" fmla="*/ 20 h 918"/>
                <a:gd name="T6" fmla="*/ 0 w 692"/>
                <a:gd name="T7" fmla="*/ 43 h 918"/>
                <a:gd name="T8" fmla="*/ 0 w 692"/>
                <a:gd name="T9" fmla="*/ 870 h 918"/>
                <a:gd name="T10" fmla="*/ 54 w 692"/>
                <a:gd name="T11" fmla="*/ 904 h 918"/>
                <a:gd name="T12" fmla="*/ 638 w 692"/>
                <a:gd name="T13" fmla="*/ 628 h 918"/>
                <a:gd name="T14" fmla="*/ 692 w 692"/>
                <a:gd name="T15" fmla="*/ 543 h 918"/>
                <a:gd name="T16" fmla="*/ 692 w 692"/>
                <a:gd name="T17" fmla="*/ 108 h 918"/>
                <a:gd name="T18" fmla="*/ 638 w 692"/>
                <a:gd name="T19" fmla="*/ 75 h 918"/>
                <a:gd name="T20" fmla="*/ 378 w 692"/>
                <a:gd name="T21" fmla="*/ 207 h 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2" h="918">
                  <a:moveTo>
                    <a:pt x="378" y="207"/>
                  </a:moveTo>
                  <a:cubicBezTo>
                    <a:pt x="349" y="222"/>
                    <a:pt x="304" y="217"/>
                    <a:pt x="277" y="197"/>
                  </a:cubicBezTo>
                  <a:cubicBezTo>
                    <a:pt x="48" y="20"/>
                    <a:pt x="48" y="20"/>
                    <a:pt x="48" y="20"/>
                  </a:cubicBezTo>
                  <a:cubicBezTo>
                    <a:pt x="21" y="0"/>
                    <a:pt x="0" y="10"/>
                    <a:pt x="0" y="43"/>
                  </a:cubicBezTo>
                  <a:cubicBezTo>
                    <a:pt x="0" y="870"/>
                    <a:pt x="0" y="870"/>
                    <a:pt x="0" y="870"/>
                  </a:cubicBezTo>
                  <a:cubicBezTo>
                    <a:pt x="0" y="903"/>
                    <a:pt x="24" y="918"/>
                    <a:pt x="54" y="904"/>
                  </a:cubicBezTo>
                  <a:cubicBezTo>
                    <a:pt x="638" y="628"/>
                    <a:pt x="638" y="628"/>
                    <a:pt x="638" y="628"/>
                  </a:cubicBezTo>
                  <a:cubicBezTo>
                    <a:pt x="668" y="614"/>
                    <a:pt x="692" y="576"/>
                    <a:pt x="692" y="543"/>
                  </a:cubicBezTo>
                  <a:cubicBezTo>
                    <a:pt x="692" y="108"/>
                    <a:pt x="692" y="108"/>
                    <a:pt x="692" y="108"/>
                  </a:cubicBezTo>
                  <a:cubicBezTo>
                    <a:pt x="692" y="75"/>
                    <a:pt x="668" y="60"/>
                    <a:pt x="638" y="75"/>
                  </a:cubicBezTo>
                  <a:lnTo>
                    <a:pt x="378" y="207"/>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grpSp>
      <p:sp>
        <p:nvSpPr>
          <p:cNvPr id="27" name="Freeform 35"/>
          <p:cNvSpPr>
            <a:spLocks noEditPoints="1"/>
          </p:cNvSpPr>
          <p:nvPr/>
        </p:nvSpPr>
        <p:spPr bwMode="black">
          <a:xfrm>
            <a:off x="6368635" y="2678530"/>
            <a:ext cx="398677" cy="403699"/>
          </a:xfrm>
          <a:custGeom>
            <a:avLst/>
            <a:gdLst>
              <a:gd name="T0" fmla="*/ 189 w 296"/>
              <a:gd name="T1" fmla="*/ 136 h 300"/>
              <a:gd name="T2" fmla="*/ 202 w 296"/>
              <a:gd name="T3" fmla="*/ 132 h 300"/>
              <a:gd name="T4" fmla="*/ 206 w 296"/>
              <a:gd name="T5" fmla="*/ 128 h 300"/>
              <a:gd name="T6" fmla="*/ 210 w 296"/>
              <a:gd name="T7" fmla="*/ 116 h 300"/>
              <a:gd name="T8" fmla="*/ 214 w 296"/>
              <a:gd name="T9" fmla="*/ 120 h 300"/>
              <a:gd name="T10" fmla="*/ 227 w 296"/>
              <a:gd name="T11" fmla="*/ 99 h 300"/>
              <a:gd name="T12" fmla="*/ 185 w 296"/>
              <a:gd name="T13" fmla="*/ 205 h 300"/>
              <a:gd name="T14" fmla="*/ 189 w 296"/>
              <a:gd name="T15" fmla="*/ 210 h 300"/>
              <a:gd name="T16" fmla="*/ 202 w 296"/>
              <a:gd name="T17" fmla="*/ 214 h 300"/>
              <a:gd name="T18" fmla="*/ 197 w 296"/>
              <a:gd name="T19" fmla="*/ 218 h 300"/>
              <a:gd name="T20" fmla="*/ 218 w 296"/>
              <a:gd name="T21" fmla="*/ 230 h 300"/>
              <a:gd name="T22" fmla="*/ 222 w 296"/>
              <a:gd name="T23" fmla="*/ 243 h 300"/>
              <a:gd name="T24" fmla="*/ 227 w 296"/>
              <a:gd name="T25" fmla="*/ 247 h 300"/>
              <a:gd name="T26" fmla="*/ 111 w 296"/>
              <a:gd name="T27" fmla="*/ 205 h 300"/>
              <a:gd name="T28" fmla="*/ 107 w 296"/>
              <a:gd name="T29" fmla="*/ 201 h 300"/>
              <a:gd name="T30" fmla="*/ 94 w 296"/>
              <a:gd name="T31" fmla="*/ 222 h 300"/>
              <a:gd name="T32" fmla="*/ 82 w 296"/>
              <a:gd name="T33" fmla="*/ 226 h 300"/>
              <a:gd name="T34" fmla="*/ 77 w 296"/>
              <a:gd name="T35" fmla="*/ 230 h 300"/>
              <a:gd name="T36" fmla="*/ 73 w 296"/>
              <a:gd name="T37" fmla="*/ 243 h 300"/>
              <a:gd name="T38" fmla="*/ 69 w 296"/>
              <a:gd name="T39" fmla="*/ 239 h 300"/>
              <a:gd name="T40" fmla="*/ 102 w 296"/>
              <a:gd name="T41" fmla="*/ 141 h 300"/>
              <a:gd name="T42" fmla="*/ 98 w 296"/>
              <a:gd name="T43" fmla="*/ 128 h 300"/>
              <a:gd name="T44" fmla="*/ 94 w 296"/>
              <a:gd name="T45" fmla="*/ 124 h 300"/>
              <a:gd name="T46" fmla="*/ 82 w 296"/>
              <a:gd name="T47" fmla="*/ 120 h 300"/>
              <a:gd name="T48" fmla="*/ 86 w 296"/>
              <a:gd name="T49" fmla="*/ 116 h 300"/>
              <a:gd name="T50" fmla="*/ 65 w 296"/>
              <a:gd name="T51" fmla="*/ 103 h 300"/>
              <a:gd name="T52" fmla="*/ 72 w 296"/>
              <a:gd name="T53" fmla="*/ 64 h 300"/>
              <a:gd name="T54" fmla="*/ 5 w 296"/>
              <a:gd name="T55" fmla="*/ 89 h 300"/>
              <a:gd name="T56" fmla="*/ 23 w 296"/>
              <a:gd name="T57" fmla="*/ 48 h 300"/>
              <a:gd name="T58" fmla="*/ 72 w 296"/>
              <a:gd name="T59" fmla="*/ 64 h 300"/>
              <a:gd name="T60" fmla="*/ 36 w 296"/>
              <a:gd name="T61" fmla="*/ 0 h 300"/>
              <a:gd name="T62" fmla="*/ 296 w 296"/>
              <a:gd name="T63" fmla="*/ 64 h 300"/>
              <a:gd name="T64" fmla="*/ 229 w 296"/>
              <a:gd name="T65" fmla="*/ 89 h 300"/>
              <a:gd name="T66" fmla="*/ 247 w 296"/>
              <a:gd name="T67" fmla="*/ 48 h 300"/>
              <a:gd name="T68" fmla="*/ 296 w 296"/>
              <a:gd name="T69" fmla="*/ 64 h 300"/>
              <a:gd name="T70" fmla="*/ 260 w 296"/>
              <a:gd name="T71" fmla="*/ 0 h 300"/>
              <a:gd name="T72" fmla="*/ 296 w 296"/>
              <a:gd name="T73" fmla="*/ 275 h 300"/>
              <a:gd name="T74" fmla="*/ 229 w 296"/>
              <a:gd name="T75" fmla="*/ 300 h 300"/>
              <a:gd name="T76" fmla="*/ 247 w 296"/>
              <a:gd name="T77" fmla="*/ 259 h 300"/>
              <a:gd name="T78" fmla="*/ 296 w 296"/>
              <a:gd name="T79" fmla="*/ 275 h 300"/>
              <a:gd name="T80" fmla="*/ 260 w 296"/>
              <a:gd name="T81" fmla="*/ 211 h 300"/>
              <a:gd name="T82" fmla="*/ 72 w 296"/>
              <a:gd name="T83" fmla="*/ 275 h 300"/>
              <a:gd name="T84" fmla="*/ 5 w 296"/>
              <a:gd name="T85" fmla="*/ 300 h 300"/>
              <a:gd name="T86" fmla="*/ 23 w 296"/>
              <a:gd name="T87" fmla="*/ 259 h 300"/>
              <a:gd name="T88" fmla="*/ 72 w 296"/>
              <a:gd name="T89" fmla="*/ 275 h 300"/>
              <a:gd name="T90" fmla="*/ 36 w 296"/>
              <a:gd name="T91" fmla="*/ 211 h 300"/>
              <a:gd name="T92" fmla="*/ 125 w 296"/>
              <a:gd name="T93" fmla="*/ 116 h 300"/>
              <a:gd name="T94" fmla="*/ 147 w 296"/>
              <a:gd name="T95" fmla="*/ 145 h 300"/>
              <a:gd name="T96" fmla="*/ 150 w 296"/>
              <a:gd name="T97" fmla="*/ 176 h 300"/>
              <a:gd name="T98" fmla="*/ 190 w 296"/>
              <a:gd name="T99" fmla="*/ 164 h 300"/>
              <a:gd name="T100" fmla="*/ 110 w 296"/>
              <a:gd name="T101" fmla="*/ 194 h 300"/>
              <a:gd name="T102" fmla="*/ 131 w 296"/>
              <a:gd name="T103" fmla="*/ 145 h 300"/>
              <a:gd name="T104" fmla="*/ 145 w 296"/>
              <a:gd name="T105" fmla="*/ 156 h 300"/>
              <a:gd name="T106" fmla="*/ 144 w 296"/>
              <a:gd name="T107" fmla="*/ 150 h 300"/>
              <a:gd name="T108" fmla="*/ 147 w 296"/>
              <a:gd name="T109" fmla="*/ 150 h 300"/>
              <a:gd name="T110" fmla="*/ 149 w 296"/>
              <a:gd name="T111" fmla="*/ 15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 h="300">
                <a:moveTo>
                  <a:pt x="189" y="145"/>
                </a:moveTo>
                <a:cubicBezTo>
                  <a:pt x="185" y="141"/>
                  <a:pt x="185" y="141"/>
                  <a:pt x="185" y="141"/>
                </a:cubicBezTo>
                <a:cubicBezTo>
                  <a:pt x="189" y="136"/>
                  <a:pt x="189" y="136"/>
                  <a:pt x="189" y="136"/>
                </a:cubicBezTo>
                <a:cubicBezTo>
                  <a:pt x="193" y="141"/>
                  <a:pt x="193" y="141"/>
                  <a:pt x="193" y="141"/>
                </a:cubicBezTo>
                <a:cubicBezTo>
                  <a:pt x="189" y="145"/>
                  <a:pt x="189" y="145"/>
                  <a:pt x="189" y="145"/>
                </a:cubicBezTo>
                <a:close/>
                <a:moveTo>
                  <a:pt x="202" y="132"/>
                </a:moveTo>
                <a:cubicBezTo>
                  <a:pt x="197" y="128"/>
                  <a:pt x="197" y="128"/>
                  <a:pt x="197" y="128"/>
                </a:cubicBezTo>
                <a:cubicBezTo>
                  <a:pt x="202" y="124"/>
                  <a:pt x="202" y="124"/>
                  <a:pt x="202" y="124"/>
                </a:cubicBezTo>
                <a:cubicBezTo>
                  <a:pt x="206" y="128"/>
                  <a:pt x="206" y="128"/>
                  <a:pt x="206" y="128"/>
                </a:cubicBezTo>
                <a:cubicBezTo>
                  <a:pt x="202" y="132"/>
                  <a:pt x="202" y="132"/>
                  <a:pt x="202" y="132"/>
                </a:cubicBezTo>
                <a:close/>
                <a:moveTo>
                  <a:pt x="214" y="120"/>
                </a:moveTo>
                <a:cubicBezTo>
                  <a:pt x="210" y="116"/>
                  <a:pt x="210" y="116"/>
                  <a:pt x="210" y="116"/>
                </a:cubicBezTo>
                <a:cubicBezTo>
                  <a:pt x="214" y="111"/>
                  <a:pt x="214" y="111"/>
                  <a:pt x="214" y="111"/>
                </a:cubicBezTo>
                <a:cubicBezTo>
                  <a:pt x="218" y="116"/>
                  <a:pt x="218" y="116"/>
                  <a:pt x="218" y="116"/>
                </a:cubicBezTo>
                <a:cubicBezTo>
                  <a:pt x="214" y="120"/>
                  <a:pt x="214" y="120"/>
                  <a:pt x="214" y="120"/>
                </a:cubicBezTo>
                <a:close/>
                <a:moveTo>
                  <a:pt x="227" y="107"/>
                </a:moveTo>
                <a:cubicBezTo>
                  <a:pt x="222" y="103"/>
                  <a:pt x="222" y="103"/>
                  <a:pt x="222" y="103"/>
                </a:cubicBezTo>
                <a:cubicBezTo>
                  <a:pt x="227" y="99"/>
                  <a:pt x="227" y="99"/>
                  <a:pt x="227" y="99"/>
                </a:cubicBezTo>
                <a:cubicBezTo>
                  <a:pt x="231" y="103"/>
                  <a:pt x="231" y="103"/>
                  <a:pt x="231" y="103"/>
                </a:cubicBezTo>
                <a:cubicBezTo>
                  <a:pt x="227" y="107"/>
                  <a:pt x="227" y="107"/>
                  <a:pt x="227" y="107"/>
                </a:cubicBezTo>
                <a:close/>
                <a:moveTo>
                  <a:pt x="185" y="205"/>
                </a:moveTo>
                <a:cubicBezTo>
                  <a:pt x="189" y="201"/>
                  <a:pt x="189" y="201"/>
                  <a:pt x="189" y="201"/>
                </a:cubicBezTo>
                <a:cubicBezTo>
                  <a:pt x="193" y="205"/>
                  <a:pt x="193" y="205"/>
                  <a:pt x="193" y="205"/>
                </a:cubicBezTo>
                <a:cubicBezTo>
                  <a:pt x="189" y="210"/>
                  <a:pt x="189" y="210"/>
                  <a:pt x="189" y="210"/>
                </a:cubicBezTo>
                <a:cubicBezTo>
                  <a:pt x="185" y="205"/>
                  <a:pt x="185" y="205"/>
                  <a:pt x="185" y="205"/>
                </a:cubicBezTo>
                <a:close/>
                <a:moveTo>
                  <a:pt x="197" y="218"/>
                </a:moveTo>
                <a:cubicBezTo>
                  <a:pt x="202" y="214"/>
                  <a:pt x="202" y="214"/>
                  <a:pt x="202" y="214"/>
                </a:cubicBezTo>
                <a:cubicBezTo>
                  <a:pt x="206" y="218"/>
                  <a:pt x="206" y="218"/>
                  <a:pt x="206" y="218"/>
                </a:cubicBezTo>
                <a:cubicBezTo>
                  <a:pt x="202" y="222"/>
                  <a:pt x="202" y="222"/>
                  <a:pt x="202" y="222"/>
                </a:cubicBezTo>
                <a:cubicBezTo>
                  <a:pt x="197" y="218"/>
                  <a:pt x="197" y="218"/>
                  <a:pt x="197" y="218"/>
                </a:cubicBezTo>
                <a:close/>
                <a:moveTo>
                  <a:pt x="210" y="230"/>
                </a:moveTo>
                <a:cubicBezTo>
                  <a:pt x="214" y="226"/>
                  <a:pt x="214" y="226"/>
                  <a:pt x="214" y="226"/>
                </a:cubicBezTo>
                <a:cubicBezTo>
                  <a:pt x="218" y="230"/>
                  <a:pt x="218" y="230"/>
                  <a:pt x="218" y="230"/>
                </a:cubicBezTo>
                <a:cubicBezTo>
                  <a:pt x="214" y="235"/>
                  <a:pt x="214" y="235"/>
                  <a:pt x="214" y="235"/>
                </a:cubicBezTo>
                <a:cubicBezTo>
                  <a:pt x="210" y="230"/>
                  <a:pt x="210" y="230"/>
                  <a:pt x="210" y="230"/>
                </a:cubicBezTo>
                <a:close/>
                <a:moveTo>
                  <a:pt x="222" y="243"/>
                </a:moveTo>
                <a:cubicBezTo>
                  <a:pt x="227" y="239"/>
                  <a:pt x="227" y="239"/>
                  <a:pt x="227" y="239"/>
                </a:cubicBezTo>
                <a:cubicBezTo>
                  <a:pt x="231" y="243"/>
                  <a:pt x="231" y="243"/>
                  <a:pt x="231" y="243"/>
                </a:cubicBezTo>
                <a:cubicBezTo>
                  <a:pt x="227" y="247"/>
                  <a:pt x="227" y="247"/>
                  <a:pt x="227" y="247"/>
                </a:cubicBezTo>
                <a:cubicBezTo>
                  <a:pt x="222" y="243"/>
                  <a:pt x="222" y="243"/>
                  <a:pt x="222" y="243"/>
                </a:cubicBezTo>
                <a:close/>
                <a:moveTo>
                  <a:pt x="107" y="201"/>
                </a:moveTo>
                <a:cubicBezTo>
                  <a:pt x="111" y="205"/>
                  <a:pt x="111" y="205"/>
                  <a:pt x="111" y="205"/>
                </a:cubicBezTo>
                <a:cubicBezTo>
                  <a:pt x="107" y="210"/>
                  <a:pt x="107" y="210"/>
                  <a:pt x="107" y="210"/>
                </a:cubicBezTo>
                <a:cubicBezTo>
                  <a:pt x="102" y="205"/>
                  <a:pt x="102" y="205"/>
                  <a:pt x="102" y="205"/>
                </a:cubicBezTo>
                <a:cubicBezTo>
                  <a:pt x="107" y="201"/>
                  <a:pt x="107" y="201"/>
                  <a:pt x="107" y="201"/>
                </a:cubicBezTo>
                <a:close/>
                <a:moveTo>
                  <a:pt x="94" y="214"/>
                </a:moveTo>
                <a:cubicBezTo>
                  <a:pt x="98" y="218"/>
                  <a:pt x="98" y="218"/>
                  <a:pt x="98" y="218"/>
                </a:cubicBezTo>
                <a:cubicBezTo>
                  <a:pt x="94" y="222"/>
                  <a:pt x="94" y="222"/>
                  <a:pt x="94" y="222"/>
                </a:cubicBezTo>
                <a:cubicBezTo>
                  <a:pt x="90" y="218"/>
                  <a:pt x="90" y="218"/>
                  <a:pt x="90" y="218"/>
                </a:cubicBezTo>
                <a:cubicBezTo>
                  <a:pt x="94" y="214"/>
                  <a:pt x="94" y="214"/>
                  <a:pt x="94" y="214"/>
                </a:cubicBezTo>
                <a:close/>
                <a:moveTo>
                  <a:pt x="82" y="226"/>
                </a:moveTo>
                <a:cubicBezTo>
                  <a:pt x="86" y="230"/>
                  <a:pt x="86" y="230"/>
                  <a:pt x="86" y="230"/>
                </a:cubicBezTo>
                <a:cubicBezTo>
                  <a:pt x="82" y="235"/>
                  <a:pt x="82" y="235"/>
                  <a:pt x="82" y="235"/>
                </a:cubicBezTo>
                <a:cubicBezTo>
                  <a:pt x="77" y="230"/>
                  <a:pt x="77" y="230"/>
                  <a:pt x="77" y="230"/>
                </a:cubicBezTo>
                <a:cubicBezTo>
                  <a:pt x="82" y="226"/>
                  <a:pt x="82" y="226"/>
                  <a:pt x="82" y="226"/>
                </a:cubicBezTo>
                <a:close/>
                <a:moveTo>
                  <a:pt x="69" y="239"/>
                </a:moveTo>
                <a:cubicBezTo>
                  <a:pt x="73" y="243"/>
                  <a:pt x="73" y="243"/>
                  <a:pt x="73" y="243"/>
                </a:cubicBezTo>
                <a:cubicBezTo>
                  <a:pt x="69" y="247"/>
                  <a:pt x="69" y="247"/>
                  <a:pt x="69" y="247"/>
                </a:cubicBezTo>
                <a:cubicBezTo>
                  <a:pt x="65" y="243"/>
                  <a:pt x="65" y="243"/>
                  <a:pt x="65" y="243"/>
                </a:cubicBezTo>
                <a:cubicBezTo>
                  <a:pt x="69" y="239"/>
                  <a:pt x="69" y="239"/>
                  <a:pt x="69" y="239"/>
                </a:cubicBezTo>
                <a:close/>
                <a:moveTo>
                  <a:pt x="111" y="141"/>
                </a:moveTo>
                <a:cubicBezTo>
                  <a:pt x="107" y="145"/>
                  <a:pt x="107" y="145"/>
                  <a:pt x="107" y="145"/>
                </a:cubicBezTo>
                <a:cubicBezTo>
                  <a:pt x="102" y="141"/>
                  <a:pt x="102" y="141"/>
                  <a:pt x="102" y="141"/>
                </a:cubicBezTo>
                <a:cubicBezTo>
                  <a:pt x="107" y="136"/>
                  <a:pt x="107" y="136"/>
                  <a:pt x="107" y="136"/>
                </a:cubicBezTo>
                <a:cubicBezTo>
                  <a:pt x="111" y="141"/>
                  <a:pt x="111" y="141"/>
                  <a:pt x="111" y="141"/>
                </a:cubicBezTo>
                <a:close/>
                <a:moveTo>
                  <a:pt x="98" y="128"/>
                </a:moveTo>
                <a:cubicBezTo>
                  <a:pt x="94" y="132"/>
                  <a:pt x="94" y="132"/>
                  <a:pt x="94" y="132"/>
                </a:cubicBezTo>
                <a:cubicBezTo>
                  <a:pt x="90" y="128"/>
                  <a:pt x="90" y="128"/>
                  <a:pt x="90" y="128"/>
                </a:cubicBezTo>
                <a:cubicBezTo>
                  <a:pt x="94" y="124"/>
                  <a:pt x="94" y="124"/>
                  <a:pt x="94" y="124"/>
                </a:cubicBezTo>
                <a:cubicBezTo>
                  <a:pt x="98" y="128"/>
                  <a:pt x="98" y="128"/>
                  <a:pt x="98" y="128"/>
                </a:cubicBezTo>
                <a:close/>
                <a:moveTo>
                  <a:pt x="86" y="116"/>
                </a:moveTo>
                <a:cubicBezTo>
                  <a:pt x="82" y="120"/>
                  <a:pt x="82" y="120"/>
                  <a:pt x="82" y="120"/>
                </a:cubicBezTo>
                <a:cubicBezTo>
                  <a:pt x="77" y="116"/>
                  <a:pt x="77" y="116"/>
                  <a:pt x="77" y="116"/>
                </a:cubicBezTo>
                <a:cubicBezTo>
                  <a:pt x="82" y="111"/>
                  <a:pt x="82" y="111"/>
                  <a:pt x="82" y="111"/>
                </a:cubicBezTo>
                <a:cubicBezTo>
                  <a:pt x="86" y="116"/>
                  <a:pt x="86" y="116"/>
                  <a:pt x="86" y="116"/>
                </a:cubicBezTo>
                <a:close/>
                <a:moveTo>
                  <a:pt x="73" y="103"/>
                </a:moveTo>
                <a:cubicBezTo>
                  <a:pt x="69" y="107"/>
                  <a:pt x="69" y="107"/>
                  <a:pt x="69" y="107"/>
                </a:cubicBezTo>
                <a:cubicBezTo>
                  <a:pt x="65" y="103"/>
                  <a:pt x="65" y="103"/>
                  <a:pt x="65" y="103"/>
                </a:cubicBezTo>
                <a:cubicBezTo>
                  <a:pt x="69" y="99"/>
                  <a:pt x="69" y="99"/>
                  <a:pt x="69" y="99"/>
                </a:cubicBezTo>
                <a:cubicBezTo>
                  <a:pt x="73" y="103"/>
                  <a:pt x="73" y="103"/>
                  <a:pt x="73" y="103"/>
                </a:cubicBezTo>
                <a:close/>
                <a:moveTo>
                  <a:pt x="72" y="64"/>
                </a:moveTo>
                <a:cubicBezTo>
                  <a:pt x="72" y="74"/>
                  <a:pt x="72" y="74"/>
                  <a:pt x="72" y="74"/>
                </a:cubicBezTo>
                <a:cubicBezTo>
                  <a:pt x="72" y="89"/>
                  <a:pt x="72" y="89"/>
                  <a:pt x="67" y="89"/>
                </a:cubicBezTo>
                <a:cubicBezTo>
                  <a:pt x="5" y="89"/>
                  <a:pt x="5" y="89"/>
                  <a:pt x="5" y="89"/>
                </a:cubicBezTo>
                <a:cubicBezTo>
                  <a:pt x="0" y="89"/>
                  <a:pt x="0" y="89"/>
                  <a:pt x="0" y="74"/>
                </a:cubicBezTo>
                <a:cubicBezTo>
                  <a:pt x="0" y="64"/>
                  <a:pt x="0" y="64"/>
                  <a:pt x="0" y="64"/>
                </a:cubicBezTo>
                <a:cubicBezTo>
                  <a:pt x="0" y="53"/>
                  <a:pt x="12" y="51"/>
                  <a:pt x="23" y="48"/>
                </a:cubicBezTo>
                <a:cubicBezTo>
                  <a:pt x="27" y="52"/>
                  <a:pt x="32" y="54"/>
                  <a:pt x="36" y="54"/>
                </a:cubicBezTo>
                <a:cubicBezTo>
                  <a:pt x="40" y="54"/>
                  <a:pt x="45" y="52"/>
                  <a:pt x="49" y="48"/>
                </a:cubicBezTo>
                <a:cubicBezTo>
                  <a:pt x="59" y="51"/>
                  <a:pt x="72" y="53"/>
                  <a:pt x="72" y="64"/>
                </a:cubicBezTo>
                <a:close/>
                <a:moveTo>
                  <a:pt x="36" y="48"/>
                </a:moveTo>
                <a:cubicBezTo>
                  <a:pt x="42" y="48"/>
                  <a:pt x="54" y="37"/>
                  <a:pt x="54" y="24"/>
                </a:cubicBezTo>
                <a:cubicBezTo>
                  <a:pt x="54" y="11"/>
                  <a:pt x="49" y="0"/>
                  <a:pt x="36" y="0"/>
                </a:cubicBezTo>
                <a:cubicBezTo>
                  <a:pt x="23" y="0"/>
                  <a:pt x="18" y="11"/>
                  <a:pt x="18" y="24"/>
                </a:cubicBezTo>
                <a:cubicBezTo>
                  <a:pt x="18" y="37"/>
                  <a:pt x="30" y="48"/>
                  <a:pt x="36" y="48"/>
                </a:cubicBezTo>
                <a:close/>
                <a:moveTo>
                  <a:pt x="296" y="64"/>
                </a:moveTo>
                <a:cubicBezTo>
                  <a:pt x="296" y="74"/>
                  <a:pt x="296" y="74"/>
                  <a:pt x="296" y="74"/>
                </a:cubicBezTo>
                <a:cubicBezTo>
                  <a:pt x="296" y="89"/>
                  <a:pt x="296" y="89"/>
                  <a:pt x="290" y="89"/>
                </a:cubicBezTo>
                <a:cubicBezTo>
                  <a:pt x="229" y="89"/>
                  <a:pt x="229" y="89"/>
                  <a:pt x="229" y="89"/>
                </a:cubicBezTo>
                <a:cubicBezTo>
                  <a:pt x="224" y="89"/>
                  <a:pt x="224" y="89"/>
                  <a:pt x="224" y="74"/>
                </a:cubicBezTo>
                <a:cubicBezTo>
                  <a:pt x="224" y="64"/>
                  <a:pt x="224" y="64"/>
                  <a:pt x="224" y="64"/>
                </a:cubicBezTo>
                <a:cubicBezTo>
                  <a:pt x="224" y="53"/>
                  <a:pt x="236" y="51"/>
                  <a:pt x="247" y="48"/>
                </a:cubicBezTo>
                <a:cubicBezTo>
                  <a:pt x="251" y="52"/>
                  <a:pt x="256" y="54"/>
                  <a:pt x="260" y="54"/>
                </a:cubicBezTo>
                <a:cubicBezTo>
                  <a:pt x="263" y="54"/>
                  <a:pt x="268" y="52"/>
                  <a:pt x="273" y="48"/>
                </a:cubicBezTo>
                <a:cubicBezTo>
                  <a:pt x="283" y="51"/>
                  <a:pt x="296" y="53"/>
                  <a:pt x="296" y="64"/>
                </a:cubicBezTo>
                <a:close/>
                <a:moveTo>
                  <a:pt x="260" y="48"/>
                </a:moveTo>
                <a:cubicBezTo>
                  <a:pt x="266" y="48"/>
                  <a:pt x="278" y="37"/>
                  <a:pt x="278" y="24"/>
                </a:cubicBezTo>
                <a:cubicBezTo>
                  <a:pt x="278" y="11"/>
                  <a:pt x="273" y="0"/>
                  <a:pt x="260" y="0"/>
                </a:cubicBezTo>
                <a:cubicBezTo>
                  <a:pt x="246" y="0"/>
                  <a:pt x="241" y="11"/>
                  <a:pt x="241" y="24"/>
                </a:cubicBezTo>
                <a:cubicBezTo>
                  <a:pt x="241" y="37"/>
                  <a:pt x="254" y="48"/>
                  <a:pt x="260" y="48"/>
                </a:cubicBezTo>
                <a:close/>
                <a:moveTo>
                  <a:pt x="296" y="275"/>
                </a:moveTo>
                <a:cubicBezTo>
                  <a:pt x="296" y="285"/>
                  <a:pt x="296" y="285"/>
                  <a:pt x="296" y="285"/>
                </a:cubicBezTo>
                <a:cubicBezTo>
                  <a:pt x="296" y="300"/>
                  <a:pt x="296" y="300"/>
                  <a:pt x="290" y="300"/>
                </a:cubicBezTo>
                <a:cubicBezTo>
                  <a:pt x="229" y="300"/>
                  <a:pt x="229" y="300"/>
                  <a:pt x="229" y="300"/>
                </a:cubicBezTo>
                <a:cubicBezTo>
                  <a:pt x="224" y="300"/>
                  <a:pt x="224" y="300"/>
                  <a:pt x="224" y="285"/>
                </a:cubicBezTo>
                <a:cubicBezTo>
                  <a:pt x="224" y="275"/>
                  <a:pt x="224" y="275"/>
                  <a:pt x="224" y="275"/>
                </a:cubicBezTo>
                <a:cubicBezTo>
                  <a:pt x="224" y="264"/>
                  <a:pt x="236" y="263"/>
                  <a:pt x="247" y="259"/>
                </a:cubicBezTo>
                <a:cubicBezTo>
                  <a:pt x="251" y="263"/>
                  <a:pt x="256" y="265"/>
                  <a:pt x="260" y="265"/>
                </a:cubicBezTo>
                <a:cubicBezTo>
                  <a:pt x="264" y="265"/>
                  <a:pt x="268" y="263"/>
                  <a:pt x="273" y="259"/>
                </a:cubicBezTo>
                <a:cubicBezTo>
                  <a:pt x="283" y="263"/>
                  <a:pt x="296" y="264"/>
                  <a:pt x="296" y="275"/>
                </a:cubicBezTo>
                <a:close/>
                <a:moveTo>
                  <a:pt x="260" y="259"/>
                </a:moveTo>
                <a:cubicBezTo>
                  <a:pt x="266" y="259"/>
                  <a:pt x="278" y="248"/>
                  <a:pt x="278" y="235"/>
                </a:cubicBezTo>
                <a:cubicBezTo>
                  <a:pt x="278" y="222"/>
                  <a:pt x="273" y="211"/>
                  <a:pt x="260" y="211"/>
                </a:cubicBezTo>
                <a:cubicBezTo>
                  <a:pt x="246" y="211"/>
                  <a:pt x="241" y="222"/>
                  <a:pt x="241" y="235"/>
                </a:cubicBezTo>
                <a:cubicBezTo>
                  <a:pt x="241" y="248"/>
                  <a:pt x="254" y="259"/>
                  <a:pt x="260" y="259"/>
                </a:cubicBezTo>
                <a:close/>
                <a:moveTo>
                  <a:pt x="72" y="275"/>
                </a:moveTo>
                <a:cubicBezTo>
                  <a:pt x="72" y="285"/>
                  <a:pt x="72" y="285"/>
                  <a:pt x="72" y="285"/>
                </a:cubicBezTo>
                <a:cubicBezTo>
                  <a:pt x="72" y="300"/>
                  <a:pt x="72" y="300"/>
                  <a:pt x="67" y="300"/>
                </a:cubicBezTo>
                <a:cubicBezTo>
                  <a:pt x="5" y="300"/>
                  <a:pt x="5" y="300"/>
                  <a:pt x="5" y="300"/>
                </a:cubicBezTo>
                <a:cubicBezTo>
                  <a:pt x="0" y="300"/>
                  <a:pt x="0" y="300"/>
                  <a:pt x="0" y="285"/>
                </a:cubicBezTo>
                <a:cubicBezTo>
                  <a:pt x="0" y="275"/>
                  <a:pt x="0" y="275"/>
                  <a:pt x="0" y="275"/>
                </a:cubicBezTo>
                <a:cubicBezTo>
                  <a:pt x="0" y="264"/>
                  <a:pt x="12" y="263"/>
                  <a:pt x="23" y="259"/>
                </a:cubicBezTo>
                <a:cubicBezTo>
                  <a:pt x="27" y="263"/>
                  <a:pt x="32" y="265"/>
                  <a:pt x="36" y="265"/>
                </a:cubicBezTo>
                <a:cubicBezTo>
                  <a:pt x="40" y="265"/>
                  <a:pt x="45" y="263"/>
                  <a:pt x="49" y="259"/>
                </a:cubicBezTo>
                <a:cubicBezTo>
                  <a:pt x="59" y="263"/>
                  <a:pt x="72" y="264"/>
                  <a:pt x="72" y="275"/>
                </a:cubicBezTo>
                <a:close/>
                <a:moveTo>
                  <a:pt x="36" y="259"/>
                </a:moveTo>
                <a:cubicBezTo>
                  <a:pt x="42" y="259"/>
                  <a:pt x="54" y="248"/>
                  <a:pt x="54" y="235"/>
                </a:cubicBezTo>
                <a:cubicBezTo>
                  <a:pt x="54" y="222"/>
                  <a:pt x="49" y="211"/>
                  <a:pt x="36" y="211"/>
                </a:cubicBezTo>
                <a:cubicBezTo>
                  <a:pt x="23" y="211"/>
                  <a:pt x="18" y="222"/>
                  <a:pt x="18" y="235"/>
                </a:cubicBezTo>
                <a:cubicBezTo>
                  <a:pt x="18" y="248"/>
                  <a:pt x="30" y="259"/>
                  <a:pt x="36" y="259"/>
                </a:cubicBezTo>
                <a:close/>
                <a:moveTo>
                  <a:pt x="125" y="116"/>
                </a:moveTo>
                <a:cubicBezTo>
                  <a:pt x="125" y="100"/>
                  <a:pt x="131" y="87"/>
                  <a:pt x="147" y="87"/>
                </a:cubicBezTo>
                <a:cubicBezTo>
                  <a:pt x="163" y="87"/>
                  <a:pt x="169" y="100"/>
                  <a:pt x="169" y="116"/>
                </a:cubicBezTo>
                <a:cubicBezTo>
                  <a:pt x="169" y="132"/>
                  <a:pt x="154" y="145"/>
                  <a:pt x="147" y="145"/>
                </a:cubicBezTo>
                <a:cubicBezTo>
                  <a:pt x="140" y="145"/>
                  <a:pt x="125" y="132"/>
                  <a:pt x="125" y="116"/>
                </a:cubicBezTo>
                <a:close/>
                <a:moveTo>
                  <a:pt x="148" y="156"/>
                </a:moveTo>
                <a:cubicBezTo>
                  <a:pt x="150" y="176"/>
                  <a:pt x="150" y="176"/>
                  <a:pt x="150" y="176"/>
                </a:cubicBezTo>
                <a:cubicBezTo>
                  <a:pt x="153" y="168"/>
                  <a:pt x="155" y="159"/>
                  <a:pt x="159" y="151"/>
                </a:cubicBezTo>
                <a:cubicBezTo>
                  <a:pt x="159" y="150"/>
                  <a:pt x="159" y="150"/>
                  <a:pt x="162" y="145"/>
                </a:cubicBezTo>
                <a:cubicBezTo>
                  <a:pt x="174" y="149"/>
                  <a:pt x="190" y="151"/>
                  <a:pt x="190" y="164"/>
                </a:cubicBezTo>
                <a:cubicBezTo>
                  <a:pt x="190" y="176"/>
                  <a:pt x="190" y="176"/>
                  <a:pt x="190" y="176"/>
                </a:cubicBezTo>
                <a:cubicBezTo>
                  <a:pt x="190" y="194"/>
                  <a:pt x="190" y="194"/>
                  <a:pt x="183" y="194"/>
                </a:cubicBezTo>
                <a:cubicBezTo>
                  <a:pt x="110" y="194"/>
                  <a:pt x="110" y="194"/>
                  <a:pt x="110" y="194"/>
                </a:cubicBezTo>
                <a:cubicBezTo>
                  <a:pt x="104" y="194"/>
                  <a:pt x="104" y="194"/>
                  <a:pt x="104" y="176"/>
                </a:cubicBezTo>
                <a:cubicBezTo>
                  <a:pt x="104" y="164"/>
                  <a:pt x="104" y="164"/>
                  <a:pt x="104" y="164"/>
                </a:cubicBezTo>
                <a:cubicBezTo>
                  <a:pt x="104" y="151"/>
                  <a:pt x="118" y="149"/>
                  <a:pt x="131" y="145"/>
                </a:cubicBezTo>
                <a:cubicBezTo>
                  <a:pt x="134" y="150"/>
                  <a:pt x="134" y="150"/>
                  <a:pt x="135" y="151"/>
                </a:cubicBezTo>
                <a:cubicBezTo>
                  <a:pt x="138" y="159"/>
                  <a:pt x="141" y="168"/>
                  <a:pt x="143" y="176"/>
                </a:cubicBezTo>
                <a:cubicBezTo>
                  <a:pt x="145" y="156"/>
                  <a:pt x="145" y="156"/>
                  <a:pt x="145" y="156"/>
                </a:cubicBezTo>
                <a:cubicBezTo>
                  <a:pt x="145" y="155"/>
                  <a:pt x="145" y="155"/>
                  <a:pt x="145" y="155"/>
                </a:cubicBezTo>
                <a:cubicBezTo>
                  <a:pt x="141" y="149"/>
                  <a:pt x="141" y="149"/>
                  <a:pt x="141" y="149"/>
                </a:cubicBezTo>
                <a:cubicBezTo>
                  <a:pt x="144" y="150"/>
                  <a:pt x="144" y="150"/>
                  <a:pt x="144" y="150"/>
                </a:cubicBezTo>
                <a:cubicBezTo>
                  <a:pt x="145" y="150"/>
                  <a:pt x="145" y="150"/>
                  <a:pt x="146" y="150"/>
                </a:cubicBezTo>
                <a:cubicBezTo>
                  <a:pt x="146" y="150"/>
                  <a:pt x="146" y="150"/>
                  <a:pt x="147" y="150"/>
                </a:cubicBezTo>
                <a:cubicBezTo>
                  <a:pt x="147" y="150"/>
                  <a:pt x="147" y="150"/>
                  <a:pt x="147" y="150"/>
                </a:cubicBezTo>
                <a:cubicBezTo>
                  <a:pt x="149" y="150"/>
                  <a:pt x="149" y="150"/>
                  <a:pt x="149" y="150"/>
                </a:cubicBezTo>
                <a:cubicBezTo>
                  <a:pt x="152" y="149"/>
                  <a:pt x="152" y="149"/>
                  <a:pt x="152" y="149"/>
                </a:cubicBezTo>
                <a:cubicBezTo>
                  <a:pt x="149" y="155"/>
                  <a:pt x="149" y="155"/>
                  <a:pt x="149" y="155"/>
                </a:cubicBezTo>
                <a:lnTo>
                  <a:pt x="148" y="15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grpSp>
        <p:nvGrpSpPr>
          <p:cNvPr id="28" name="Group 27"/>
          <p:cNvGrpSpPr/>
          <p:nvPr/>
        </p:nvGrpSpPr>
        <p:grpSpPr bwMode="black">
          <a:xfrm>
            <a:off x="9356107" y="3434966"/>
            <a:ext cx="465034" cy="378326"/>
            <a:chOff x="5184775" y="225425"/>
            <a:chExt cx="1500188" cy="1220788"/>
          </a:xfrm>
          <a:solidFill>
            <a:schemeClr val="accent1"/>
          </a:solidFill>
        </p:grpSpPr>
        <p:sp>
          <p:nvSpPr>
            <p:cNvPr id="2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30" name="Oval 87"/>
            <p:cNvSpPr>
              <a:spLocks noChangeArrowheads="1"/>
            </p:cNvSpPr>
            <p:nvPr/>
          </p:nvSpPr>
          <p:spPr bwMode="black">
            <a:xfrm>
              <a:off x="5630863" y="812800"/>
              <a:ext cx="203200" cy="203200"/>
            </a:xfrm>
            <a:prstGeom prst="ellipse">
              <a:avLst/>
            </a:prstGeom>
            <a:grp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3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grpSp>
      <p:grpSp>
        <p:nvGrpSpPr>
          <p:cNvPr id="32" name="Group 31"/>
          <p:cNvGrpSpPr/>
          <p:nvPr/>
        </p:nvGrpSpPr>
        <p:grpSpPr>
          <a:xfrm>
            <a:off x="6367478" y="3413384"/>
            <a:ext cx="421495" cy="421495"/>
            <a:chOff x="7156450" y="28575"/>
            <a:chExt cx="325438" cy="325438"/>
          </a:xfrm>
          <a:solidFill>
            <a:schemeClr val="accent1"/>
          </a:solidFill>
        </p:grpSpPr>
        <p:sp>
          <p:nvSpPr>
            <p:cNvPr id="33" name="Freeform 26"/>
            <p:cNvSpPr>
              <a:spLocks noEditPoints="1"/>
            </p:cNvSpPr>
            <p:nvPr/>
          </p:nvSpPr>
          <p:spPr bwMode="auto">
            <a:xfrm>
              <a:off x="7164388" y="88900"/>
              <a:ext cx="261938" cy="261938"/>
            </a:xfrm>
            <a:custGeom>
              <a:avLst/>
              <a:gdLst>
                <a:gd name="T0" fmla="*/ 70 w 70"/>
                <a:gd name="T1" fmla="*/ 17 h 70"/>
                <a:gd name="T2" fmla="*/ 57 w 70"/>
                <a:gd name="T3" fmla="*/ 29 h 70"/>
                <a:gd name="T4" fmla="*/ 49 w 70"/>
                <a:gd name="T5" fmla="*/ 21 h 70"/>
                <a:gd name="T6" fmla="*/ 55 w 70"/>
                <a:gd name="T7" fmla="*/ 14 h 70"/>
                <a:gd name="T8" fmla="*/ 55 w 70"/>
                <a:gd name="T9" fmla="*/ 11 h 70"/>
                <a:gd name="T10" fmla="*/ 55 w 70"/>
                <a:gd name="T11" fmla="*/ 11 h 70"/>
                <a:gd name="T12" fmla="*/ 51 w 70"/>
                <a:gd name="T13" fmla="*/ 11 h 70"/>
                <a:gd name="T14" fmla="*/ 45 w 70"/>
                <a:gd name="T15" fmla="*/ 17 h 70"/>
                <a:gd name="T16" fmla="*/ 40 w 70"/>
                <a:gd name="T17" fmla="*/ 12 h 70"/>
                <a:gd name="T18" fmla="*/ 53 w 70"/>
                <a:gd name="T19" fmla="*/ 0 h 70"/>
                <a:gd name="T20" fmla="*/ 70 w 70"/>
                <a:gd name="T21" fmla="*/ 17 h 70"/>
                <a:gd name="T22" fmla="*/ 43 w 70"/>
                <a:gd name="T23" fmla="*/ 44 h 70"/>
                <a:gd name="T24" fmla="*/ 34 w 70"/>
                <a:gd name="T25" fmla="*/ 35 h 70"/>
                <a:gd name="T26" fmla="*/ 19 w 70"/>
                <a:gd name="T27" fmla="*/ 50 h 70"/>
                <a:gd name="T28" fmla="*/ 15 w 70"/>
                <a:gd name="T29" fmla="*/ 50 h 70"/>
                <a:gd name="T30" fmla="*/ 15 w 70"/>
                <a:gd name="T31" fmla="*/ 50 h 70"/>
                <a:gd name="T32" fmla="*/ 15 w 70"/>
                <a:gd name="T33" fmla="*/ 47 h 70"/>
                <a:gd name="T34" fmla="*/ 31 w 70"/>
                <a:gd name="T35" fmla="*/ 31 h 70"/>
                <a:gd name="T36" fmla="*/ 26 w 70"/>
                <a:gd name="T37" fmla="*/ 27 h 70"/>
                <a:gd name="T38" fmla="*/ 7 w 70"/>
                <a:gd name="T39" fmla="*/ 46 h 70"/>
                <a:gd name="T40" fmla="*/ 0 w 70"/>
                <a:gd name="T41" fmla="*/ 70 h 70"/>
                <a:gd name="T42" fmla="*/ 24 w 70"/>
                <a:gd name="T43" fmla="*/ 63 h 70"/>
                <a:gd name="T44" fmla="*/ 43 w 70"/>
                <a:gd name="T45"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0">
                  <a:moveTo>
                    <a:pt x="70" y="17"/>
                  </a:moveTo>
                  <a:cubicBezTo>
                    <a:pt x="57" y="29"/>
                    <a:pt x="57" y="29"/>
                    <a:pt x="57" y="29"/>
                  </a:cubicBezTo>
                  <a:cubicBezTo>
                    <a:pt x="49" y="21"/>
                    <a:pt x="49" y="21"/>
                    <a:pt x="49" y="21"/>
                  </a:cubicBezTo>
                  <a:cubicBezTo>
                    <a:pt x="55" y="14"/>
                    <a:pt x="55" y="14"/>
                    <a:pt x="55" y="14"/>
                  </a:cubicBezTo>
                  <a:cubicBezTo>
                    <a:pt x="56" y="13"/>
                    <a:pt x="56" y="12"/>
                    <a:pt x="55" y="11"/>
                  </a:cubicBezTo>
                  <a:cubicBezTo>
                    <a:pt x="55" y="11"/>
                    <a:pt x="55" y="11"/>
                    <a:pt x="55" y="11"/>
                  </a:cubicBezTo>
                  <a:cubicBezTo>
                    <a:pt x="54" y="10"/>
                    <a:pt x="52" y="10"/>
                    <a:pt x="51" y="11"/>
                  </a:cubicBezTo>
                  <a:cubicBezTo>
                    <a:pt x="45" y="17"/>
                    <a:pt x="45" y="17"/>
                    <a:pt x="45" y="17"/>
                  </a:cubicBezTo>
                  <a:cubicBezTo>
                    <a:pt x="40" y="12"/>
                    <a:pt x="40" y="12"/>
                    <a:pt x="40" y="12"/>
                  </a:cubicBezTo>
                  <a:cubicBezTo>
                    <a:pt x="53" y="0"/>
                    <a:pt x="53" y="0"/>
                    <a:pt x="53" y="0"/>
                  </a:cubicBezTo>
                  <a:cubicBezTo>
                    <a:pt x="70" y="17"/>
                    <a:pt x="70" y="17"/>
                    <a:pt x="70" y="17"/>
                  </a:cubicBezTo>
                  <a:close/>
                  <a:moveTo>
                    <a:pt x="43" y="44"/>
                  </a:moveTo>
                  <a:cubicBezTo>
                    <a:pt x="34" y="35"/>
                    <a:pt x="34" y="35"/>
                    <a:pt x="34" y="35"/>
                  </a:cubicBezTo>
                  <a:cubicBezTo>
                    <a:pt x="19" y="50"/>
                    <a:pt x="19" y="50"/>
                    <a:pt x="19" y="50"/>
                  </a:cubicBezTo>
                  <a:cubicBezTo>
                    <a:pt x="18" y="51"/>
                    <a:pt x="16" y="51"/>
                    <a:pt x="15" y="50"/>
                  </a:cubicBezTo>
                  <a:cubicBezTo>
                    <a:pt x="15" y="50"/>
                    <a:pt x="15" y="50"/>
                    <a:pt x="15" y="50"/>
                  </a:cubicBezTo>
                  <a:cubicBezTo>
                    <a:pt x="14" y="49"/>
                    <a:pt x="14" y="48"/>
                    <a:pt x="15" y="47"/>
                  </a:cubicBezTo>
                  <a:cubicBezTo>
                    <a:pt x="31" y="31"/>
                    <a:pt x="31" y="31"/>
                    <a:pt x="31" y="31"/>
                  </a:cubicBezTo>
                  <a:cubicBezTo>
                    <a:pt x="26" y="27"/>
                    <a:pt x="26" y="27"/>
                    <a:pt x="26" y="27"/>
                  </a:cubicBezTo>
                  <a:cubicBezTo>
                    <a:pt x="7" y="46"/>
                    <a:pt x="7" y="46"/>
                    <a:pt x="7" y="46"/>
                  </a:cubicBezTo>
                  <a:cubicBezTo>
                    <a:pt x="0" y="70"/>
                    <a:pt x="0" y="70"/>
                    <a:pt x="0" y="70"/>
                  </a:cubicBezTo>
                  <a:cubicBezTo>
                    <a:pt x="24" y="63"/>
                    <a:pt x="24" y="63"/>
                    <a:pt x="24" y="63"/>
                  </a:cubicBezTo>
                  <a:lnTo>
                    <a:pt x="43" y="44"/>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34" name="Freeform 27"/>
            <p:cNvSpPr>
              <a:spLocks/>
            </p:cNvSpPr>
            <p:nvPr/>
          </p:nvSpPr>
          <p:spPr bwMode="auto">
            <a:xfrm>
              <a:off x="7377113" y="28575"/>
              <a:ext cx="104775" cy="107950"/>
            </a:xfrm>
            <a:custGeom>
              <a:avLst/>
              <a:gdLst>
                <a:gd name="T0" fmla="*/ 0 w 66"/>
                <a:gd name="T1" fmla="*/ 28 h 68"/>
                <a:gd name="T2" fmla="*/ 26 w 66"/>
                <a:gd name="T3" fmla="*/ 0 h 68"/>
                <a:gd name="T4" fmla="*/ 66 w 66"/>
                <a:gd name="T5" fmla="*/ 40 h 68"/>
                <a:gd name="T6" fmla="*/ 40 w 66"/>
                <a:gd name="T7" fmla="*/ 68 h 68"/>
                <a:gd name="T8" fmla="*/ 0 w 66"/>
                <a:gd name="T9" fmla="*/ 28 h 68"/>
              </a:gdLst>
              <a:ahLst/>
              <a:cxnLst>
                <a:cxn ang="0">
                  <a:pos x="T0" y="T1"/>
                </a:cxn>
                <a:cxn ang="0">
                  <a:pos x="T2" y="T3"/>
                </a:cxn>
                <a:cxn ang="0">
                  <a:pos x="T4" y="T5"/>
                </a:cxn>
                <a:cxn ang="0">
                  <a:pos x="T6" y="T7"/>
                </a:cxn>
                <a:cxn ang="0">
                  <a:pos x="T8" y="T9"/>
                </a:cxn>
              </a:cxnLst>
              <a:rect l="0" t="0" r="r" b="b"/>
              <a:pathLst>
                <a:path w="66" h="68">
                  <a:moveTo>
                    <a:pt x="0" y="28"/>
                  </a:moveTo>
                  <a:lnTo>
                    <a:pt x="26" y="0"/>
                  </a:lnTo>
                  <a:lnTo>
                    <a:pt x="66" y="40"/>
                  </a:lnTo>
                  <a:lnTo>
                    <a:pt x="40" y="68"/>
                  </a:lnTo>
                  <a:lnTo>
                    <a:pt x="0" y="28"/>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35" name="Freeform 28"/>
            <p:cNvSpPr>
              <a:spLocks/>
            </p:cNvSpPr>
            <p:nvPr/>
          </p:nvSpPr>
          <p:spPr bwMode="auto">
            <a:xfrm>
              <a:off x="7156450" y="28575"/>
              <a:ext cx="319088" cy="325438"/>
            </a:xfrm>
            <a:custGeom>
              <a:avLst/>
              <a:gdLst>
                <a:gd name="T0" fmla="*/ 85 w 85"/>
                <a:gd name="T1" fmla="*/ 69 h 87"/>
                <a:gd name="T2" fmla="*/ 84 w 85"/>
                <a:gd name="T3" fmla="*/ 74 h 87"/>
                <a:gd name="T4" fmla="*/ 80 w 85"/>
                <a:gd name="T5" fmla="*/ 71 h 87"/>
                <a:gd name="T6" fmla="*/ 70 w 85"/>
                <a:gd name="T7" fmla="*/ 62 h 87"/>
                <a:gd name="T8" fmla="*/ 60 w 85"/>
                <a:gd name="T9" fmla="*/ 73 h 87"/>
                <a:gd name="T10" fmla="*/ 66 w 85"/>
                <a:gd name="T11" fmla="*/ 82 h 87"/>
                <a:gd name="T12" fmla="*/ 67 w 85"/>
                <a:gd name="T13" fmla="*/ 87 h 87"/>
                <a:gd name="T14" fmla="*/ 67 w 85"/>
                <a:gd name="T15" fmla="*/ 87 h 87"/>
                <a:gd name="T16" fmla="*/ 49 w 85"/>
                <a:gd name="T17" fmla="*/ 69 h 87"/>
                <a:gd name="T18" fmla="*/ 50 w 85"/>
                <a:gd name="T19" fmla="*/ 62 h 87"/>
                <a:gd name="T20" fmla="*/ 23 w 85"/>
                <a:gd name="T21" fmla="*/ 36 h 87"/>
                <a:gd name="T22" fmla="*/ 18 w 85"/>
                <a:gd name="T23" fmla="*/ 36 h 87"/>
                <a:gd name="T24" fmla="*/ 0 w 85"/>
                <a:gd name="T25" fmla="*/ 18 h 87"/>
                <a:gd name="T26" fmla="*/ 1 w 85"/>
                <a:gd name="T27" fmla="*/ 13 h 87"/>
                <a:gd name="T28" fmla="*/ 4 w 85"/>
                <a:gd name="T29" fmla="*/ 16 h 87"/>
                <a:gd name="T30" fmla="*/ 15 w 85"/>
                <a:gd name="T31" fmla="*/ 25 h 87"/>
                <a:gd name="T32" fmla="*/ 25 w 85"/>
                <a:gd name="T33" fmla="*/ 15 h 87"/>
                <a:gd name="T34" fmla="*/ 19 w 85"/>
                <a:gd name="T35" fmla="*/ 5 h 87"/>
                <a:gd name="T36" fmla="*/ 18 w 85"/>
                <a:gd name="T37" fmla="*/ 0 h 87"/>
                <a:gd name="T38" fmla="*/ 18 w 85"/>
                <a:gd name="T39" fmla="*/ 0 h 87"/>
                <a:gd name="T40" fmla="*/ 36 w 85"/>
                <a:gd name="T41" fmla="*/ 18 h 87"/>
                <a:gd name="T42" fmla="*/ 35 w 85"/>
                <a:gd name="T43" fmla="*/ 25 h 87"/>
                <a:gd name="T44" fmla="*/ 62 w 85"/>
                <a:gd name="T45" fmla="*/ 51 h 87"/>
                <a:gd name="T46" fmla="*/ 66 w 85"/>
                <a:gd name="T47" fmla="*/ 51 h 87"/>
                <a:gd name="T48" fmla="*/ 85 w 85"/>
                <a:gd name="T49" fmla="*/ 6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87">
                  <a:moveTo>
                    <a:pt x="85" y="69"/>
                  </a:moveTo>
                  <a:cubicBezTo>
                    <a:pt x="85" y="71"/>
                    <a:pt x="84" y="73"/>
                    <a:pt x="84" y="74"/>
                  </a:cubicBezTo>
                  <a:cubicBezTo>
                    <a:pt x="80" y="71"/>
                    <a:pt x="80" y="71"/>
                    <a:pt x="80" y="71"/>
                  </a:cubicBezTo>
                  <a:cubicBezTo>
                    <a:pt x="80" y="66"/>
                    <a:pt x="75" y="62"/>
                    <a:pt x="70" y="62"/>
                  </a:cubicBezTo>
                  <a:cubicBezTo>
                    <a:pt x="64" y="62"/>
                    <a:pt x="60" y="67"/>
                    <a:pt x="60" y="73"/>
                  </a:cubicBezTo>
                  <a:cubicBezTo>
                    <a:pt x="60" y="77"/>
                    <a:pt x="62" y="80"/>
                    <a:pt x="66" y="82"/>
                  </a:cubicBezTo>
                  <a:cubicBezTo>
                    <a:pt x="67" y="87"/>
                    <a:pt x="67" y="87"/>
                    <a:pt x="67" y="87"/>
                  </a:cubicBezTo>
                  <a:cubicBezTo>
                    <a:pt x="67" y="87"/>
                    <a:pt x="67" y="87"/>
                    <a:pt x="67" y="87"/>
                  </a:cubicBezTo>
                  <a:cubicBezTo>
                    <a:pt x="57" y="87"/>
                    <a:pt x="49" y="79"/>
                    <a:pt x="49" y="69"/>
                  </a:cubicBezTo>
                  <a:cubicBezTo>
                    <a:pt x="49" y="67"/>
                    <a:pt x="49" y="64"/>
                    <a:pt x="50" y="62"/>
                  </a:cubicBezTo>
                  <a:cubicBezTo>
                    <a:pt x="23" y="36"/>
                    <a:pt x="23" y="36"/>
                    <a:pt x="23" y="36"/>
                  </a:cubicBezTo>
                  <a:cubicBezTo>
                    <a:pt x="22" y="36"/>
                    <a:pt x="20" y="36"/>
                    <a:pt x="18" y="36"/>
                  </a:cubicBezTo>
                  <a:cubicBezTo>
                    <a:pt x="9" y="36"/>
                    <a:pt x="0" y="28"/>
                    <a:pt x="0" y="18"/>
                  </a:cubicBezTo>
                  <a:cubicBezTo>
                    <a:pt x="0" y="17"/>
                    <a:pt x="1" y="15"/>
                    <a:pt x="1" y="13"/>
                  </a:cubicBezTo>
                  <a:cubicBezTo>
                    <a:pt x="4" y="16"/>
                    <a:pt x="4" y="16"/>
                    <a:pt x="4" y="16"/>
                  </a:cubicBezTo>
                  <a:cubicBezTo>
                    <a:pt x="5" y="21"/>
                    <a:pt x="10" y="25"/>
                    <a:pt x="15" y="25"/>
                  </a:cubicBezTo>
                  <a:cubicBezTo>
                    <a:pt x="21" y="25"/>
                    <a:pt x="25" y="20"/>
                    <a:pt x="25" y="15"/>
                  </a:cubicBezTo>
                  <a:cubicBezTo>
                    <a:pt x="25" y="11"/>
                    <a:pt x="23" y="7"/>
                    <a:pt x="19" y="5"/>
                  </a:cubicBezTo>
                  <a:cubicBezTo>
                    <a:pt x="18" y="0"/>
                    <a:pt x="18" y="0"/>
                    <a:pt x="18" y="0"/>
                  </a:cubicBezTo>
                  <a:cubicBezTo>
                    <a:pt x="18" y="0"/>
                    <a:pt x="18" y="0"/>
                    <a:pt x="18" y="0"/>
                  </a:cubicBezTo>
                  <a:cubicBezTo>
                    <a:pt x="28" y="0"/>
                    <a:pt x="36" y="8"/>
                    <a:pt x="36" y="18"/>
                  </a:cubicBezTo>
                  <a:cubicBezTo>
                    <a:pt x="36" y="20"/>
                    <a:pt x="36" y="23"/>
                    <a:pt x="35" y="25"/>
                  </a:cubicBezTo>
                  <a:cubicBezTo>
                    <a:pt x="62" y="51"/>
                    <a:pt x="62" y="51"/>
                    <a:pt x="62" y="51"/>
                  </a:cubicBezTo>
                  <a:cubicBezTo>
                    <a:pt x="64" y="51"/>
                    <a:pt x="65" y="51"/>
                    <a:pt x="66" y="51"/>
                  </a:cubicBezTo>
                  <a:cubicBezTo>
                    <a:pt x="76" y="51"/>
                    <a:pt x="84" y="59"/>
                    <a:pt x="85"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grpSp>
      <p:sp>
        <p:nvSpPr>
          <p:cNvPr id="36" name="Freeform 58"/>
          <p:cNvSpPr>
            <a:spLocks noEditPoints="1"/>
          </p:cNvSpPr>
          <p:nvPr/>
        </p:nvSpPr>
        <p:spPr bwMode="black">
          <a:xfrm>
            <a:off x="9356107" y="2676193"/>
            <a:ext cx="381007" cy="408371"/>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grpSp>
        <p:nvGrpSpPr>
          <p:cNvPr id="37" name="Group 537"/>
          <p:cNvGrpSpPr>
            <a:grpSpLocks noChangeAspect="1"/>
          </p:cNvGrpSpPr>
          <p:nvPr/>
        </p:nvGrpSpPr>
        <p:grpSpPr bwMode="auto">
          <a:xfrm>
            <a:off x="377769" y="4152074"/>
            <a:ext cx="431615" cy="431615"/>
            <a:chOff x="5688" y="5268"/>
            <a:chExt cx="949" cy="949"/>
          </a:xfrm>
          <a:solidFill>
            <a:schemeClr val="accent1"/>
          </a:solidFill>
        </p:grpSpPr>
        <p:sp>
          <p:nvSpPr>
            <p:cNvPr id="38" name="Freeform 538"/>
            <p:cNvSpPr>
              <a:spLocks/>
            </p:cNvSpPr>
            <p:nvPr/>
          </p:nvSpPr>
          <p:spPr bwMode="auto">
            <a:xfrm>
              <a:off x="6085" y="5665"/>
              <a:ext cx="552" cy="552"/>
            </a:xfrm>
            <a:custGeom>
              <a:avLst/>
              <a:gdLst>
                <a:gd name="T0" fmla="*/ 34 w 234"/>
                <a:gd name="T1" fmla="*/ 61 h 234"/>
                <a:gd name="T2" fmla="*/ 34 w 234"/>
                <a:gd name="T3" fmla="*/ 34 h 234"/>
                <a:gd name="T4" fmla="*/ 61 w 234"/>
                <a:gd name="T5" fmla="*/ 34 h 234"/>
                <a:gd name="T6" fmla="*/ 98 w 234"/>
                <a:gd name="T7" fmla="*/ 72 h 234"/>
                <a:gd name="T8" fmla="*/ 98 w 234"/>
                <a:gd name="T9" fmla="*/ 19 h 234"/>
                <a:gd name="T10" fmla="*/ 117 w 234"/>
                <a:gd name="T11" fmla="*/ 0 h 234"/>
                <a:gd name="T12" fmla="*/ 136 w 234"/>
                <a:gd name="T13" fmla="*/ 19 h 234"/>
                <a:gd name="T14" fmla="*/ 136 w 234"/>
                <a:gd name="T15" fmla="*/ 72 h 234"/>
                <a:gd name="T16" fmla="*/ 173 w 234"/>
                <a:gd name="T17" fmla="*/ 34 h 234"/>
                <a:gd name="T18" fmla="*/ 200 w 234"/>
                <a:gd name="T19" fmla="*/ 34 h 234"/>
                <a:gd name="T20" fmla="*/ 200 w 234"/>
                <a:gd name="T21" fmla="*/ 61 h 234"/>
                <a:gd name="T22" fmla="*/ 162 w 234"/>
                <a:gd name="T23" fmla="*/ 98 h 234"/>
                <a:gd name="T24" fmla="*/ 215 w 234"/>
                <a:gd name="T25" fmla="*/ 98 h 234"/>
                <a:gd name="T26" fmla="*/ 234 w 234"/>
                <a:gd name="T27" fmla="*/ 117 h 234"/>
                <a:gd name="T28" fmla="*/ 215 w 234"/>
                <a:gd name="T29" fmla="*/ 136 h 234"/>
                <a:gd name="T30" fmla="*/ 162 w 234"/>
                <a:gd name="T31" fmla="*/ 136 h 234"/>
                <a:gd name="T32" fmla="*/ 200 w 234"/>
                <a:gd name="T33" fmla="*/ 173 h 234"/>
                <a:gd name="T34" fmla="*/ 200 w 234"/>
                <a:gd name="T35" fmla="*/ 200 h 234"/>
                <a:gd name="T36" fmla="*/ 173 w 234"/>
                <a:gd name="T37" fmla="*/ 200 h 234"/>
                <a:gd name="T38" fmla="*/ 136 w 234"/>
                <a:gd name="T39" fmla="*/ 162 h 234"/>
                <a:gd name="T40" fmla="*/ 136 w 234"/>
                <a:gd name="T41" fmla="*/ 215 h 234"/>
                <a:gd name="T42" fmla="*/ 117 w 234"/>
                <a:gd name="T43" fmla="*/ 234 h 234"/>
                <a:gd name="T44" fmla="*/ 98 w 234"/>
                <a:gd name="T45" fmla="*/ 215 h 234"/>
                <a:gd name="T46" fmla="*/ 98 w 234"/>
                <a:gd name="T47" fmla="*/ 162 h 234"/>
                <a:gd name="T48" fmla="*/ 61 w 234"/>
                <a:gd name="T49" fmla="*/ 200 h 234"/>
                <a:gd name="T50" fmla="*/ 34 w 234"/>
                <a:gd name="T51" fmla="*/ 200 h 234"/>
                <a:gd name="T52" fmla="*/ 34 w 234"/>
                <a:gd name="T53" fmla="*/ 173 h 234"/>
                <a:gd name="T54" fmla="*/ 72 w 234"/>
                <a:gd name="T55" fmla="*/ 136 h 234"/>
                <a:gd name="T56" fmla="*/ 19 w 234"/>
                <a:gd name="T57" fmla="*/ 136 h 234"/>
                <a:gd name="T58" fmla="*/ 0 w 234"/>
                <a:gd name="T59" fmla="*/ 117 h 234"/>
                <a:gd name="T60" fmla="*/ 19 w 234"/>
                <a:gd name="T61" fmla="*/ 98 h 234"/>
                <a:gd name="T62" fmla="*/ 72 w 234"/>
                <a:gd name="T63" fmla="*/ 98 h 234"/>
                <a:gd name="T64" fmla="*/ 34 w 234"/>
                <a:gd name="T65" fmla="*/ 6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4" h="234">
                  <a:moveTo>
                    <a:pt x="34" y="61"/>
                  </a:moveTo>
                  <a:cubicBezTo>
                    <a:pt x="27" y="54"/>
                    <a:pt x="27" y="42"/>
                    <a:pt x="34" y="34"/>
                  </a:cubicBezTo>
                  <a:cubicBezTo>
                    <a:pt x="42" y="27"/>
                    <a:pt x="54" y="27"/>
                    <a:pt x="61" y="34"/>
                  </a:cubicBezTo>
                  <a:cubicBezTo>
                    <a:pt x="98" y="72"/>
                    <a:pt x="98" y="72"/>
                    <a:pt x="98" y="72"/>
                  </a:cubicBezTo>
                  <a:cubicBezTo>
                    <a:pt x="98" y="19"/>
                    <a:pt x="98" y="19"/>
                    <a:pt x="98" y="19"/>
                  </a:cubicBezTo>
                  <a:cubicBezTo>
                    <a:pt x="98" y="8"/>
                    <a:pt x="107" y="0"/>
                    <a:pt x="117" y="0"/>
                  </a:cubicBezTo>
                  <a:cubicBezTo>
                    <a:pt x="127" y="0"/>
                    <a:pt x="136" y="8"/>
                    <a:pt x="136" y="19"/>
                  </a:cubicBezTo>
                  <a:cubicBezTo>
                    <a:pt x="136" y="72"/>
                    <a:pt x="136" y="72"/>
                    <a:pt x="136" y="72"/>
                  </a:cubicBezTo>
                  <a:cubicBezTo>
                    <a:pt x="173" y="34"/>
                    <a:pt x="173" y="34"/>
                    <a:pt x="173" y="34"/>
                  </a:cubicBezTo>
                  <a:cubicBezTo>
                    <a:pt x="181" y="27"/>
                    <a:pt x="192" y="27"/>
                    <a:pt x="200" y="34"/>
                  </a:cubicBezTo>
                  <a:cubicBezTo>
                    <a:pt x="207" y="42"/>
                    <a:pt x="207" y="54"/>
                    <a:pt x="200" y="61"/>
                  </a:cubicBezTo>
                  <a:cubicBezTo>
                    <a:pt x="162" y="98"/>
                    <a:pt x="162" y="98"/>
                    <a:pt x="162" y="98"/>
                  </a:cubicBezTo>
                  <a:cubicBezTo>
                    <a:pt x="215" y="98"/>
                    <a:pt x="215" y="98"/>
                    <a:pt x="215" y="98"/>
                  </a:cubicBezTo>
                  <a:cubicBezTo>
                    <a:pt x="226" y="98"/>
                    <a:pt x="234" y="107"/>
                    <a:pt x="234" y="117"/>
                  </a:cubicBezTo>
                  <a:cubicBezTo>
                    <a:pt x="234" y="127"/>
                    <a:pt x="226" y="136"/>
                    <a:pt x="215" y="136"/>
                  </a:cubicBezTo>
                  <a:cubicBezTo>
                    <a:pt x="162" y="136"/>
                    <a:pt x="162" y="136"/>
                    <a:pt x="162" y="136"/>
                  </a:cubicBezTo>
                  <a:cubicBezTo>
                    <a:pt x="200" y="173"/>
                    <a:pt x="200" y="173"/>
                    <a:pt x="200" y="173"/>
                  </a:cubicBezTo>
                  <a:cubicBezTo>
                    <a:pt x="207" y="181"/>
                    <a:pt x="207" y="192"/>
                    <a:pt x="200" y="200"/>
                  </a:cubicBezTo>
                  <a:cubicBezTo>
                    <a:pt x="192" y="207"/>
                    <a:pt x="181" y="207"/>
                    <a:pt x="173" y="200"/>
                  </a:cubicBezTo>
                  <a:cubicBezTo>
                    <a:pt x="136" y="162"/>
                    <a:pt x="136" y="162"/>
                    <a:pt x="136" y="162"/>
                  </a:cubicBezTo>
                  <a:cubicBezTo>
                    <a:pt x="136" y="215"/>
                    <a:pt x="136" y="215"/>
                    <a:pt x="136" y="215"/>
                  </a:cubicBezTo>
                  <a:cubicBezTo>
                    <a:pt x="136" y="226"/>
                    <a:pt x="127" y="234"/>
                    <a:pt x="117" y="234"/>
                  </a:cubicBezTo>
                  <a:cubicBezTo>
                    <a:pt x="107" y="234"/>
                    <a:pt x="98" y="226"/>
                    <a:pt x="98" y="215"/>
                  </a:cubicBezTo>
                  <a:cubicBezTo>
                    <a:pt x="98" y="162"/>
                    <a:pt x="98" y="162"/>
                    <a:pt x="98" y="162"/>
                  </a:cubicBezTo>
                  <a:cubicBezTo>
                    <a:pt x="61" y="200"/>
                    <a:pt x="61" y="200"/>
                    <a:pt x="61" y="200"/>
                  </a:cubicBezTo>
                  <a:cubicBezTo>
                    <a:pt x="54" y="207"/>
                    <a:pt x="42" y="207"/>
                    <a:pt x="34" y="200"/>
                  </a:cubicBezTo>
                  <a:cubicBezTo>
                    <a:pt x="27" y="192"/>
                    <a:pt x="27" y="181"/>
                    <a:pt x="34" y="173"/>
                  </a:cubicBezTo>
                  <a:cubicBezTo>
                    <a:pt x="72" y="136"/>
                    <a:pt x="72" y="136"/>
                    <a:pt x="72" y="136"/>
                  </a:cubicBezTo>
                  <a:cubicBezTo>
                    <a:pt x="19" y="136"/>
                    <a:pt x="19" y="136"/>
                    <a:pt x="19" y="136"/>
                  </a:cubicBezTo>
                  <a:cubicBezTo>
                    <a:pt x="8" y="136"/>
                    <a:pt x="0" y="127"/>
                    <a:pt x="0" y="117"/>
                  </a:cubicBezTo>
                  <a:cubicBezTo>
                    <a:pt x="0" y="107"/>
                    <a:pt x="8" y="98"/>
                    <a:pt x="19" y="98"/>
                  </a:cubicBezTo>
                  <a:cubicBezTo>
                    <a:pt x="72" y="98"/>
                    <a:pt x="72" y="98"/>
                    <a:pt x="72" y="98"/>
                  </a:cubicBezTo>
                  <a:lnTo>
                    <a:pt x="34" y="61"/>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39" name="Freeform 539"/>
            <p:cNvSpPr>
              <a:spLocks/>
            </p:cNvSpPr>
            <p:nvPr/>
          </p:nvSpPr>
          <p:spPr bwMode="auto">
            <a:xfrm>
              <a:off x="5688" y="5268"/>
              <a:ext cx="427" cy="427"/>
            </a:xfrm>
            <a:custGeom>
              <a:avLst/>
              <a:gdLst>
                <a:gd name="T0" fmla="*/ 181 w 181"/>
                <a:gd name="T1" fmla="*/ 40 h 181"/>
                <a:gd name="T2" fmla="*/ 163 w 181"/>
                <a:gd name="T3" fmla="*/ 21 h 181"/>
                <a:gd name="T4" fmla="*/ 144 w 181"/>
                <a:gd name="T5" fmla="*/ 40 h 181"/>
                <a:gd name="T6" fmla="*/ 144 w 181"/>
                <a:gd name="T7" fmla="*/ 117 h 181"/>
                <a:gd name="T8" fmla="*/ 34 w 181"/>
                <a:gd name="T9" fmla="*/ 8 h 181"/>
                <a:gd name="T10" fmla="*/ 8 w 181"/>
                <a:gd name="T11" fmla="*/ 8 h 181"/>
                <a:gd name="T12" fmla="*/ 8 w 181"/>
                <a:gd name="T13" fmla="*/ 34 h 181"/>
                <a:gd name="T14" fmla="*/ 117 w 181"/>
                <a:gd name="T15" fmla="*/ 144 h 181"/>
                <a:gd name="T16" fmla="*/ 40 w 181"/>
                <a:gd name="T17" fmla="*/ 144 h 181"/>
                <a:gd name="T18" fmla="*/ 21 w 181"/>
                <a:gd name="T19" fmla="*/ 163 h 181"/>
                <a:gd name="T20" fmla="*/ 40 w 181"/>
                <a:gd name="T21" fmla="*/ 181 h 181"/>
                <a:gd name="T22" fmla="*/ 162 w 181"/>
                <a:gd name="T23" fmla="*/ 181 h 181"/>
                <a:gd name="T24" fmla="*/ 176 w 181"/>
                <a:gd name="T25" fmla="*/ 176 h 181"/>
                <a:gd name="T26" fmla="*/ 181 w 181"/>
                <a:gd name="T27" fmla="*/ 163 h 181"/>
                <a:gd name="T28" fmla="*/ 181 w 181"/>
                <a:gd name="T29" fmla="*/ 4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1" h="181">
                  <a:moveTo>
                    <a:pt x="181" y="40"/>
                  </a:moveTo>
                  <a:cubicBezTo>
                    <a:pt x="181" y="29"/>
                    <a:pt x="173" y="21"/>
                    <a:pt x="163" y="21"/>
                  </a:cubicBezTo>
                  <a:cubicBezTo>
                    <a:pt x="152" y="21"/>
                    <a:pt x="144" y="29"/>
                    <a:pt x="144" y="40"/>
                  </a:cubicBezTo>
                  <a:cubicBezTo>
                    <a:pt x="144" y="117"/>
                    <a:pt x="144" y="117"/>
                    <a:pt x="144" y="117"/>
                  </a:cubicBezTo>
                  <a:cubicBezTo>
                    <a:pt x="34" y="8"/>
                    <a:pt x="34" y="8"/>
                    <a:pt x="34" y="8"/>
                  </a:cubicBezTo>
                  <a:cubicBezTo>
                    <a:pt x="27" y="0"/>
                    <a:pt x="15" y="0"/>
                    <a:pt x="8" y="8"/>
                  </a:cubicBezTo>
                  <a:cubicBezTo>
                    <a:pt x="0" y="15"/>
                    <a:pt x="0" y="27"/>
                    <a:pt x="8" y="34"/>
                  </a:cubicBezTo>
                  <a:cubicBezTo>
                    <a:pt x="117" y="144"/>
                    <a:pt x="117" y="144"/>
                    <a:pt x="117" y="144"/>
                  </a:cubicBezTo>
                  <a:cubicBezTo>
                    <a:pt x="40" y="144"/>
                    <a:pt x="40" y="144"/>
                    <a:pt x="40" y="144"/>
                  </a:cubicBezTo>
                  <a:cubicBezTo>
                    <a:pt x="29" y="144"/>
                    <a:pt x="21" y="152"/>
                    <a:pt x="21" y="163"/>
                  </a:cubicBezTo>
                  <a:cubicBezTo>
                    <a:pt x="21" y="173"/>
                    <a:pt x="29" y="181"/>
                    <a:pt x="40" y="181"/>
                  </a:cubicBezTo>
                  <a:cubicBezTo>
                    <a:pt x="162" y="181"/>
                    <a:pt x="162" y="181"/>
                    <a:pt x="162" y="181"/>
                  </a:cubicBezTo>
                  <a:cubicBezTo>
                    <a:pt x="167" y="181"/>
                    <a:pt x="172" y="179"/>
                    <a:pt x="176" y="176"/>
                  </a:cubicBezTo>
                  <a:cubicBezTo>
                    <a:pt x="179" y="172"/>
                    <a:pt x="181" y="167"/>
                    <a:pt x="181" y="163"/>
                  </a:cubicBezTo>
                  <a:lnTo>
                    <a:pt x="181" y="4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grpSp>
      <p:sp>
        <p:nvSpPr>
          <p:cNvPr id="40" name="Freeform 12"/>
          <p:cNvSpPr>
            <a:spLocks noChangeAspect="1" noEditPoints="1"/>
          </p:cNvSpPr>
          <p:nvPr/>
        </p:nvSpPr>
        <p:spPr bwMode="black">
          <a:xfrm>
            <a:off x="377769" y="2744367"/>
            <a:ext cx="450639" cy="272022"/>
          </a:xfrm>
          <a:custGeom>
            <a:avLst/>
            <a:gdLst>
              <a:gd name="T0" fmla="*/ 292 w 349"/>
              <a:gd name="T1" fmla="*/ 160 h 211"/>
              <a:gd name="T2" fmla="*/ 230 w 349"/>
              <a:gd name="T3" fmla="*/ 131 h 211"/>
              <a:gd name="T4" fmla="*/ 227 w 349"/>
              <a:gd name="T5" fmla="*/ 136 h 211"/>
              <a:gd name="T6" fmla="*/ 265 w 349"/>
              <a:gd name="T7" fmla="*/ 177 h 211"/>
              <a:gd name="T8" fmla="*/ 204 w 349"/>
              <a:gd name="T9" fmla="*/ 147 h 211"/>
              <a:gd name="T10" fmla="*/ 200 w 349"/>
              <a:gd name="T11" fmla="*/ 152 h 211"/>
              <a:gd name="T12" fmla="*/ 238 w 349"/>
              <a:gd name="T13" fmla="*/ 193 h 211"/>
              <a:gd name="T14" fmla="*/ 191 w 349"/>
              <a:gd name="T15" fmla="*/ 174 h 211"/>
              <a:gd name="T16" fmla="*/ 188 w 349"/>
              <a:gd name="T17" fmla="*/ 178 h 211"/>
              <a:gd name="T18" fmla="*/ 208 w 349"/>
              <a:gd name="T19" fmla="*/ 205 h 211"/>
              <a:gd name="T20" fmla="*/ 172 w 349"/>
              <a:gd name="T21" fmla="*/ 194 h 211"/>
              <a:gd name="T22" fmla="*/ 176 w 349"/>
              <a:gd name="T23" fmla="*/ 172 h 211"/>
              <a:gd name="T24" fmla="*/ 154 w 349"/>
              <a:gd name="T25" fmla="*/ 146 h 211"/>
              <a:gd name="T26" fmla="*/ 133 w 349"/>
              <a:gd name="T27" fmla="*/ 127 h 211"/>
              <a:gd name="T28" fmla="*/ 114 w 349"/>
              <a:gd name="T29" fmla="*/ 130 h 211"/>
              <a:gd name="T30" fmla="*/ 101 w 349"/>
              <a:gd name="T31" fmla="*/ 124 h 211"/>
              <a:gd name="T32" fmla="*/ 72 w 349"/>
              <a:gd name="T33" fmla="*/ 121 h 211"/>
              <a:gd name="T34" fmla="*/ 48 w 349"/>
              <a:gd name="T35" fmla="*/ 135 h 211"/>
              <a:gd name="T36" fmla="*/ 71 w 349"/>
              <a:gd name="T37" fmla="*/ 27 h 211"/>
              <a:gd name="T38" fmla="*/ 75 w 349"/>
              <a:gd name="T39" fmla="*/ 46 h 211"/>
              <a:gd name="T40" fmla="*/ 101 w 349"/>
              <a:gd name="T41" fmla="*/ 79 h 211"/>
              <a:gd name="T42" fmla="*/ 118 w 349"/>
              <a:gd name="T43" fmla="*/ 76 h 211"/>
              <a:gd name="T44" fmla="*/ 158 w 349"/>
              <a:gd name="T45" fmla="*/ 53 h 211"/>
              <a:gd name="T46" fmla="*/ 289 w 349"/>
              <a:gd name="T47" fmla="*/ 140 h 211"/>
              <a:gd name="T48" fmla="*/ 242 w 349"/>
              <a:gd name="T49" fmla="*/ 37 h 211"/>
              <a:gd name="T50" fmla="*/ 148 w 349"/>
              <a:gd name="T51" fmla="*/ 4 h 211"/>
              <a:gd name="T52" fmla="*/ 94 w 349"/>
              <a:gd name="T53" fmla="*/ 33 h 211"/>
              <a:gd name="T54" fmla="*/ 102 w 349"/>
              <a:gd name="T55" fmla="*/ 70 h 211"/>
              <a:gd name="T56" fmla="*/ 113 w 349"/>
              <a:gd name="T57" fmla="*/ 67 h 211"/>
              <a:gd name="T58" fmla="*/ 188 w 349"/>
              <a:gd name="T59" fmla="*/ 56 h 211"/>
              <a:gd name="T60" fmla="*/ 294 w 349"/>
              <a:gd name="T61" fmla="*/ 133 h 211"/>
              <a:gd name="T62" fmla="*/ 314 w 349"/>
              <a:gd name="T63" fmla="*/ 130 h 211"/>
              <a:gd name="T64" fmla="*/ 253 w 349"/>
              <a:gd name="T65" fmla="*/ 41 h 211"/>
              <a:gd name="T66" fmla="*/ 139 w 349"/>
              <a:gd name="T67" fmla="*/ 164 h 211"/>
              <a:gd name="T68" fmla="*/ 130 w 349"/>
              <a:gd name="T69" fmla="*/ 137 h 211"/>
              <a:gd name="T70" fmla="*/ 112 w 349"/>
              <a:gd name="T71" fmla="*/ 149 h 211"/>
              <a:gd name="T72" fmla="*/ 84 w 349"/>
              <a:gd name="T73" fmla="*/ 143 h 211"/>
              <a:gd name="T74" fmla="*/ 67 w 349"/>
              <a:gd name="T75" fmla="*/ 131 h 211"/>
              <a:gd name="T76" fmla="*/ 59 w 349"/>
              <a:gd name="T77" fmla="*/ 168 h 211"/>
              <a:gd name="T78" fmla="*/ 76 w 349"/>
              <a:gd name="T79" fmla="*/ 178 h 211"/>
              <a:gd name="T80" fmla="*/ 90 w 349"/>
              <a:gd name="T81" fmla="*/ 188 h 211"/>
              <a:gd name="T82" fmla="*/ 106 w 349"/>
              <a:gd name="T83" fmla="*/ 181 h 211"/>
              <a:gd name="T84" fmla="*/ 116 w 349"/>
              <a:gd name="T85" fmla="*/ 200 h 211"/>
              <a:gd name="T86" fmla="*/ 131 w 349"/>
              <a:gd name="T87" fmla="*/ 193 h 211"/>
              <a:gd name="T88" fmla="*/ 145 w 349"/>
              <a:gd name="T89" fmla="*/ 209 h 211"/>
              <a:gd name="T90" fmla="*/ 166 w 349"/>
              <a:gd name="T91" fmla="*/ 174 h 211"/>
              <a:gd name="T92" fmla="*/ 349 w 349"/>
              <a:gd name="T93" fmla="*/ 124 h 211"/>
              <a:gd name="T94" fmla="*/ 326 w 349"/>
              <a:gd name="T95" fmla="*/ 22 h 211"/>
              <a:gd name="T96" fmla="*/ 323 w 349"/>
              <a:gd name="T97" fmla="*/ 135 h 211"/>
              <a:gd name="T98" fmla="*/ 349 w 349"/>
              <a:gd name="T99" fmla="*/ 124 h 211"/>
              <a:gd name="T100" fmla="*/ 47 w 349"/>
              <a:gd name="T101" fmla="*/ 11 h 211"/>
              <a:gd name="T102" fmla="*/ 3 w 349"/>
              <a:gd name="T103" fmla="*/ 118 h 211"/>
              <a:gd name="T104" fmla="*/ 35 w 349"/>
              <a:gd name="T105" fmla="*/ 13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9" h="211">
                <a:moveTo>
                  <a:pt x="289" y="140"/>
                </a:moveTo>
                <a:cubicBezTo>
                  <a:pt x="294" y="144"/>
                  <a:pt x="296" y="154"/>
                  <a:pt x="292" y="160"/>
                </a:cubicBezTo>
                <a:cubicBezTo>
                  <a:pt x="289" y="164"/>
                  <a:pt x="285" y="167"/>
                  <a:pt x="279" y="167"/>
                </a:cubicBezTo>
                <a:cubicBezTo>
                  <a:pt x="279" y="167"/>
                  <a:pt x="279" y="167"/>
                  <a:pt x="230" y="131"/>
                </a:cubicBezTo>
                <a:cubicBezTo>
                  <a:pt x="228" y="130"/>
                  <a:pt x="227" y="131"/>
                  <a:pt x="226" y="132"/>
                </a:cubicBezTo>
                <a:cubicBezTo>
                  <a:pt x="226" y="134"/>
                  <a:pt x="226" y="135"/>
                  <a:pt x="227" y="136"/>
                </a:cubicBezTo>
                <a:cubicBezTo>
                  <a:pt x="227" y="136"/>
                  <a:pt x="227" y="136"/>
                  <a:pt x="267" y="164"/>
                </a:cubicBezTo>
                <a:cubicBezTo>
                  <a:pt x="267" y="168"/>
                  <a:pt x="267" y="172"/>
                  <a:pt x="265" y="177"/>
                </a:cubicBezTo>
                <a:cubicBezTo>
                  <a:pt x="262" y="181"/>
                  <a:pt x="257" y="183"/>
                  <a:pt x="253" y="183"/>
                </a:cubicBezTo>
                <a:cubicBezTo>
                  <a:pt x="253" y="183"/>
                  <a:pt x="253" y="183"/>
                  <a:pt x="204" y="147"/>
                </a:cubicBezTo>
                <a:cubicBezTo>
                  <a:pt x="203" y="147"/>
                  <a:pt x="200" y="147"/>
                  <a:pt x="200" y="148"/>
                </a:cubicBezTo>
                <a:cubicBezTo>
                  <a:pt x="199" y="150"/>
                  <a:pt x="199" y="151"/>
                  <a:pt x="200" y="152"/>
                </a:cubicBezTo>
                <a:cubicBezTo>
                  <a:pt x="200" y="152"/>
                  <a:pt x="200" y="152"/>
                  <a:pt x="240" y="181"/>
                </a:cubicBezTo>
                <a:cubicBezTo>
                  <a:pt x="240" y="185"/>
                  <a:pt x="240" y="189"/>
                  <a:pt x="238" y="193"/>
                </a:cubicBezTo>
                <a:cubicBezTo>
                  <a:pt x="235" y="197"/>
                  <a:pt x="231" y="198"/>
                  <a:pt x="226" y="198"/>
                </a:cubicBezTo>
                <a:cubicBezTo>
                  <a:pt x="226" y="198"/>
                  <a:pt x="226" y="198"/>
                  <a:pt x="191" y="174"/>
                </a:cubicBezTo>
                <a:cubicBezTo>
                  <a:pt x="189" y="172"/>
                  <a:pt x="188" y="172"/>
                  <a:pt x="187" y="174"/>
                </a:cubicBezTo>
                <a:cubicBezTo>
                  <a:pt x="187" y="175"/>
                  <a:pt x="187" y="177"/>
                  <a:pt x="188" y="178"/>
                </a:cubicBezTo>
                <a:cubicBezTo>
                  <a:pt x="188" y="178"/>
                  <a:pt x="188" y="178"/>
                  <a:pt x="210" y="194"/>
                </a:cubicBezTo>
                <a:cubicBezTo>
                  <a:pt x="211" y="198"/>
                  <a:pt x="210" y="202"/>
                  <a:pt x="208" y="205"/>
                </a:cubicBezTo>
                <a:cubicBezTo>
                  <a:pt x="204" y="209"/>
                  <a:pt x="200" y="211"/>
                  <a:pt x="196" y="211"/>
                </a:cubicBezTo>
                <a:cubicBezTo>
                  <a:pt x="196" y="211"/>
                  <a:pt x="196" y="211"/>
                  <a:pt x="172" y="194"/>
                </a:cubicBezTo>
                <a:cubicBezTo>
                  <a:pt x="172" y="194"/>
                  <a:pt x="172" y="194"/>
                  <a:pt x="176" y="175"/>
                </a:cubicBezTo>
                <a:cubicBezTo>
                  <a:pt x="176" y="175"/>
                  <a:pt x="176" y="174"/>
                  <a:pt x="176" y="172"/>
                </a:cubicBezTo>
                <a:cubicBezTo>
                  <a:pt x="177" y="160"/>
                  <a:pt x="169" y="150"/>
                  <a:pt x="157" y="147"/>
                </a:cubicBezTo>
                <a:cubicBezTo>
                  <a:pt x="156" y="146"/>
                  <a:pt x="156" y="146"/>
                  <a:pt x="154" y="146"/>
                </a:cubicBezTo>
                <a:cubicBezTo>
                  <a:pt x="153" y="146"/>
                  <a:pt x="152" y="146"/>
                  <a:pt x="150" y="146"/>
                </a:cubicBezTo>
                <a:cubicBezTo>
                  <a:pt x="149" y="136"/>
                  <a:pt x="142" y="130"/>
                  <a:pt x="133" y="127"/>
                </a:cubicBezTo>
                <a:cubicBezTo>
                  <a:pt x="131" y="127"/>
                  <a:pt x="130" y="127"/>
                  <a:pt x="130" y="127"/>
                </a:cubicBezTo>
                <a:cubicBezTo>
                  <a:pt x="123" y="126"/>
                  <a:pt x="118" y="127"/>
                  <a:pt x="114" y="130"/>
                </a:cubicBezTo>
                <a:cubicBezTo>
                  <a:pt x="111" y="127"/>
                  <a:pt x="107" y="124"/>
                  <a:pt x="102" y="124"/>
                </a:cubicBezTo>
                <a:cubicBezTo>
                  <a:pt x="101" y="124"/>
                  <a:pt x="101" y="124"/>
                  <a:pt x="101" y="124"/>
                </a:cubicBezTo>
                <a:cubicBezTo>
                  <a:pt x="95" y="123"/>
                  <a:pt x="90" y="124"/>
                  <a:pt x="86" y="127"/>
                </a:cubicBezTo>
                <a:cubicBezTo>
                  <a:pt x="82" y="124"/>
                  <a:pt x="76" y="121"/>
                  <a:pt x="72" y="121"/>
                </a:cubicBezTo>
                <a:cubicBezTo>
                  <a:pt x="70" y="121"/>
                  <a:pt x="67" y="121"/>
                  <a:pt x="64" y="121"/>
                </a:cubicBezTo>
                <a:cubicBezTo>
                  <a:pt x="56" y="124"/>
                  <a:pt x="51" y="128"/>
                  <a:pt x="48" y="135"/>
                </a:cubicBezTo>
                <a:cubicBezTo>
                  <a:pt x="48" y="135"/>
                  <a:pt x="48" y="135"/>
                  <a:pt x="44" y="134"/>
                </a:cubicBezTo>
                <a:cubicBezTo>
                  <a:pt x="43" y="81"/>
                  <a:pt x="71" y="27"/>
                  <a:pt x="71" y="27"/>
                </a:cubicBezTo>
                <a:cubicBezTo>
                  <a:pt x="71" y="27"/>
                  <a:pt x="76" y="27"/>
                  <a:pt x="84" y="27"/>
                </a:cubicBezTo>
                <a:cubicBezTo>
                  <a:pt x="79" y="33"/>
                  <a:pt x="75" y="40"/>
                  <a:pt x="75" y="46"/>
                </a:cubicBezTo>
                <a:cubicBezTo>
                  <a:pt x="74" y="53"/>
                  <a:pt x="75" y="58"/>
                  <a:pt x="78" y="64"/>
                </a:cubicBezTo>
                <a:cubicBezTo>
                  <a:pt x="83" y="73"/>
                  <a:pt x="91" y="79"/>
                  <a:pt x="101" y="79"/>
                </a:cubicBezTo>
                <a:cubicBezTo>
                  <a:pt x="101" y="79"/>
                  <a:pt x="101" y="79"/>
                  <a:pt x="101" y="79"/>
                </a:cubicBezTo>
                <a:cubicBezTo>
                  <a:pt x="106" y="80"/>
                  <a:pt x="113" y="79"/>
                  <a:pt x="118" y="76"/>
                </a:cubicBezTo>
                <a:cubicBezTo>
                  <a:pt x="118" y="76"/>
                  <a:pt x="118" y="76"/>
                  <a:pt x="122" y="73"/>
                </a:cubicBezTo>
                <a:cubicBezTo>
                  <a:pt x="122" y="73"/>
                  <a:pt x="122" y="73"/>
                  <a:pt x="158" y="53"/>
                </a:cubicBezTo>
                <a:cubicBezTo>
                  <a:pt x="158" y="53"/>
                  <a:pt x="158" y="53"/>
                  <a:pt x="183" y="64"/>
                </a:cubicBezTo>
                <a:cubicBezTo>
                  <a:pt x="183" y="64"/>
                  <a:pt x="183" y="64"/>
                  <a:pt x="289" y="140"/>
                </a:cubicBezTo>
                <a:close/>
                <a:moveTo>
                  <a:pt x="253" y="41"/>
                </a:moveTo>
                <a:cubicBezTo>
                  <a:pt x="250" y="41"/>
                  <a:pt x="246" y="40"/>
                  <a:pt x="242" y="37"/>
                </a:cubicBezTo>
                <a:cubicBezTo>
                  <a:pt x="165" y="2"/>
                  <a:pt x="165" y="2"/>
                  <a:pt x="165" y="2"/>
                </a:cubicBezTo>
                <a:cubicBezTo>
                  <a:pt x="160" y="0"/>
                  <a:pt x="153" y="1"/>
                  <a:pt x="148" y="4"/>
                </a:cubicBezTo>
                <a:cubicBezTo>
                  <a:pt x="117" y="21"/>
                  <a:pt x="117" y="21"/>
                  <a:pt x="117" y="21"/>
                </a:cubicBezTo>
                <a:cubicBezTo>
                  <a:pt x="94" y="33"/>
                  <a:pt x="94" y="33"/>
                  <a:pt x="94" y="33"/>
                </a:cubicBezTo>
                <a:cubicBezTo>
                  <a:pt x="85" y="39"/>
                  <a:pt x="82" y="51"/>
                  <a:pt x="87" y="60"/>
                </a:cubicBezTo>
                <a:cubicBezTo>
                  <a:pt x="90" y="66"/>
                  <a:pt x="96" y="70"/>
                  <a:pt x="102" y="70"/>
                </a:cubicBezTo>
                <a:cubicBezTo>
                  <a:pt x="106" y="70"/>
                  <a:pt x="110" y="70"/>
                  <a:pt x="113" y="67"/>
                </a:cubicBezTo>
                <a:cubicBezTo>
                  <a:pt x="113" y="67"/>
                  <a:pt x="113" y="67"/>
                  <a:pt x="113" y="67"/>
                </a:cubicBezTo>
                <a:cubicBezTo>
                  <a:pt x="159" y="43"/>
                  <a:pt x="159" y="43"/>
                  <a:pt x="159" y="43"/>
                </a:cubicBezTo>
                <a:cubicBezTo>
                  <a:pt x="188" y="56"/>
                  <a:pt x="188" y="56"/>
                  <a:pt x="188" y="56"/>
                </a:cubicBezTo>
                <a:cubicBezTo>
                  <a:pt x="228" y="86"/>
                  <a:pt x="228" y="86"/>
                  <a:pt x="228" y="86"/>
                </a:cubicBezTo>
                <a:cubicBezTo>
                  <a:pt x="294" y="133"/>
                  <a:pt x="294" y="133"/>
                  <a:pt x="294" y="133"/>
                </a:cubicBezTo>
                <a:cubicBezTo>
                  <a:pt x="295" y="134"/>
                  <a:pt x="295" y="134"/>
                  <a:pt x="295" y="134"/>
                </a:cubicBezTo>
                <a:cubicBezTo>
                  <a:pt x="314" y="130"/>
                  <a:pt x="314" y="130"/>
                  <a:pt x="314" y="130"/>
                </a:cubicBezTo>
                <a:cubicBezTo>
                  <a:pt x="317" y="68"/>
                  <a:pt x="289" y="39"/>
                  <a:pt x="289" y="39"/>
                </a:cubicBezTo>
                <a:cubicBezTo>
                  <a:pt x="289" y="39"/>
                  <a:pt x="261" y="44"/>
                  <a:pt x="253" y="41"/>
                </a:cubicBezTo>
                <a:close/>
                <a:moveTo>
                  <a:pt x="155" y="157"/>
                </a:moveTo>
                <a:cubicBezTo>
                  <a:pt x="149" y="156"/>
                  <a:pt x="142" y="158"/>
                  <a:pt x="139" y="164"/>
                </a:cubicBezTo>
                <a:cubicBezTo>
                  <a:pt x="141" y="154"/>
                  <a:pt x="141" y="154"/>
                  <a:pt x="141" y="154"/>
                </a:cubicBezTo>
                <a:cubicBezTo>
                  <a:pt x="143" y="146"/>
                  <a:pt x="138" y="138"/>
                  <a:pt x="130" y="137"/>
                </a:cubicBezTo>
                <a:cubicBezTo>
                  <a:pt x="122" y="135"/>
                  <a:pt x="114" y="139"/>
                  <a:pt x="112" y="148"/>
                </a:cubicBezTo>
                <a:cubicBezTo>
                  <a:pt x="112" y="149"/>
                  <a:pt x="112" y="149"/>
                  <a:pt x="112" y="149"/>
                </a:cubicBezTo>
                <a:cubicBezTo>
                  <a:pt x="112" y="142"/>
                  <a:pt x="107" y="135"/>
                  <a:pt x="100" y="134"/>
                </a:cubicBezTo>
                <a:cubicBezTo>
                  <a:pt x="94" y="133"/>
                  <a:pt x="86" y="137"/>
                  <a:pt x="84" y="143"/>
                </a:cubicBezTo>
                <a:cubicBezTo>
                  <a:pt x="84" y="143"/>
                  <a:pt x="84" y="143"/>
                  <a:pt x="84" y="143"/>
                </a:cubicBezTo>
                <a:cubicBezTo>
                  <a:pt x="82" y="135"/>
                  <a:pt x="74" y="130"/>
                  <a:pt x="67" y="131"/>
                </a:cubicBezTo>
                <a:cubicBezTo>
                  <a:pt x="59" y="134"/>
                  <a:pt x="53" y="141"/>
                  <a:pt x="55" y="149"/>
                </a:cubicBezTo>
                <a:cubicBezTo>
                  <a:pt x="59" y="168"/>
                  <a:pt x="59" y="168"/>
                  <a:pt x="59" y="168"/>
                </a:cubicBezTo>
                <a:cubicBezTo>
                  <a:pt x="60" y="173"/>
                  <a:pt x="65" y="178"/>
                  <a:pt x="72" y="178"/>
                </a:cubicBezTo>
                <a:cubicBezTo>
                  <a:pt x="74" y="178"/>
                  <a:pt x="75" y="178"/>
                  <a:pt x="76" y="178"/>
                </a:cubicBezTo>
                <a:cubicBezTo>
                  <a:pt x="78" y="178"/>
                  <a:pt x="78" y="178"/>
                  <a:pt x="79" y="177"/>
                </a:cubicBezTo>
                <a:cubicBezTo>
                  <a:pt x="80" y="182"/>
                  <a:pt x="84" y="186"/>
                  <a:pt x="90" y="188"/>
                </a:cubicBezTo>
                <a:cubicBezTo>
                  <a:pt x="91" y="188"/>
                  <a:pt x="91" y="188"/>
                  <a:pt x="91" y="188"/>
                </a:cubicBezTo>
                <a:cubicBezTo>
                  <a:pt x="96" y="188"/>
                  <a:pt x="102" y="185"/>
                  <a:pt x="106" y="181"/>
                </a:cubicBezTo>
                <a:cubicBezTo>
                  <a:pt x="104" y="182"/>
                  <a:pt x="104" y="182"/>
                  <a:pt x="104" y="182"/>
                </a:cubicBezTo>
                <a:cubicBezTo>
                  <a:pt x="103" y="189"/>
                  <a:pt x="108" y="197"/>
                  <a:pt x="116" y="200"/>
                </a:cubicBezTo>
                <a:cubicBezTo>
                  <a:pt x="116" y="200"/>
                  <a:pt x="116" y="200"/>
                  <a:pt x="118" y="200"/>
                </a:cubicBezTo>
                <a:cubicBezTo>
                  <a:pt x="123" y="200"/>
                  <a:pt x="129" y="197"/>
                  <a:pt x="131" y="193"/>
                </a:cubicBezTo>
                <a:cubicBezTo>
                  <a:pt x="131" y="200"/>
                  <a:pt x="135" y="206"/>
                  <a:pt x="143" y="209"/>
                </a:cubicBezTo>
                <a:cubicBezTo>
                  <a:pt x="143" y="209"/>
                  <a:pt x="143" y="209"/>
                  <a:pt x="145" y="209"/>
                </a:cubicBezTo>
                <a:cubicBezTo>
                  <a:pt x="151" y="209"/>
                  <a:pt x="158" y="205"/>
                  <a:pt x="161" y="197"/>
                </a:cubicBezTo>
                <a:cubicBezTo>
                  <a:pt x="166" y="174"/>
                  <a:pt x="166" y="174"/>
                  <a:pt x="166" y="174"/>
                </a:cubicBezTo>
                <a:cubicBezTo>
                  <a:pt x="168" y="166"/>
                  <a:pt x="162" y="158"/>
                  <a:pt x="155" y="157"/>
                </a:cubicBezTo>
                <a:close/>
                <a:moveTo>
                  <a:pt x="349" y="124"/>
                </a:moveTo>
                <a:cubicBezTo>
                  <a:pt x="338" y="30"/>
                  <a:pt x="338" y="30"/>
                  <a:pt x="338" y="30"/>
                </a:cubicBezTo>
                <a:cubicBezTo>
                  <a:pt x="337" y="24"/>
                  <a:pt x="332" y="21"/>
                  <a:pt x="326" y="22"/>
                </a:cubicBezTo>
                <a:cubicBezTo>
                  <a:pt x="294" y="30"/>
                  <a:pt x="294" y="30"/>
                  <a:pt x="294" y="30"/>
                </a:cubicBezTo>
                <a:cubicBezTo>
                  <a:pt x="294" y="30"/>
                  <a:pt x="328" y="64"/>
                  <a:pt x="323" y="135"/>
                </a:cubicBezTo>
                <a:cubicBezTo>
                  <a:pt x="338" y="135"/>
                  <a:pt x="338" y="135"/>
                  <a:pt x="338" y="135"/>
                </a:cubicBezTo>
                <a:cubicBezTo>
                  <a:pt x="345" y="135"/>
                  <a:pt x="349" y="130"/>
                  <a:pt x="349" y="124"/>
                </a:cubicBezTo>
                <a:close/>
                <a:moveTo>
                  <a:pt x="63" y="21"/>
                </a:moveTo>
                <a:cubicBezTo>
                  <a:pt x="47" y="11"/>
                  <a:pt x="47" y="11"/>
                  <a:pt x="47" y="11"/>
                </a:cubicBezTo>
                <a:cubicBezTo>
                  <a:pt x="42" y="9"/>
                  <a:pt x="36" y="11"/>
                  <a:pt x="34" y="17"/>
                </a:cubicBezTo>
                <a:cubicBezTo>
                  <a:pt x="3" y="118"/>
                  <a:pt x="3" y="118"/>
                  <a:pt x="3" y="118"/>
                </a:cubicBezTo>
                <a:cubicBezTo>
                  <a:pt x="0" y="124"/>
                  <a:pt x="4" y="130"/>
                  <a:pt x="9" y="130"/>
                </a:cubicBezTo>
                <a:cubicBezTo>
                  <a:pt x="35" y="135"/>
                  <a:pt x="35" y="135"/>
                  <a:pt x="35" y="135"/>
                </a:cubicBezTo>
                <a:cubicBezTo>
                  <a:pt x="32" y="79"/>
                  <a:pt x="63" y="21"/>
                  <a:pt x="63" y="21"/>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41" name="Freeform 22"/>
          <p:cNvSpPr>
            <a:spLocks noChangeAspect="1" noEditPoints="1"/>
          </p:cNvSpPr>
          <p:nvPr/>
        </p:nvSpPr>
        <p:spPr bwMode="black">
          <a:xfrm>
            <a:off x="377770" y="4922215"/>
            <a:ext cx="378934" cy="378834"/>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42" name="Freeform 90"/>
          <p:cNvSpPr>
            <a:spLocks noChangeAspect="1" noEditPoints="1"/>
          </p:cNvSpPr>
          <p:nvPr/>
        </p:nvSpPr>
        <p:spPr bwMode="black">
          <a:xfrm>
            <a:off x="377769" y="3435779"/>
            <a:ext cx="343351" cy="376700"/>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43" name="Freeform 25"/>
          <p:cNvSpPr>
            <a:spLocks noChangeAspect="1" noEditPoints="1"/>
          </p:cNvSpPr>
          <p:nvPr/>
        </p:nvSpPr>
        <p:spPr bwMode="black">
          <a:xfrm>
            <a:off x="9356106" y="5666282"/>
            <a:ext cx="444173" cy="378201"/>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44" name="Freeform 9"/>
          <p:cNvSpPr>
            <a:spLocks noEditPoints="1"/>
          </p:cNvSpPr>
          <p:nvPr/>
        </p:nvSpPr>
        <p:spPr bwMode="auto">
          <a:xfrm>
            <a:off x="3388700" y="3488641"/>
            <a:ext cx="420547" cy="270976"/>
          </a:xfrm>
          <a:custGeom>
            <a:avLst/>
            <a:gdLst>
              <a:gd name="T0" fmla="*/ 2219 w 2399"/>
              <a:gd name="T1" fmla="*/ 0 h 1545"/>
              <a:gd name="T2" fmla="*/ 179 w 2399"/>
              <a:gd name="T3" fmla="*/ 0 h 1545"/>
              <a:gd name="T4" fmla="*/ 0 w 2399"/>
              <a:gd name="T5" fmla="*/ 179 h 1545"/>
              <a:gd name="T6" fmla="*/ 0 w 2399"/>
              <a:gd name="T7" fmla="*/ 1365 h 1545"/>
              <a:gd name="T8" fmla="*/ 179 w 2399"/>
              <a:gd name="T9" fmla="*/ 1545 h 1545"/>
              <a:gd name="T10" fmla="*/ 2219 w 2399"/>
              <a:gd name="T11" fmla="*/ 1545 h 1545"/>
              <a:gd name="T12" fmla="*/ 2399 w 2399"/>
              <a:gd name="T13" fmla="*/ 1365 h 1545"/>
              <a:gd name="T14" fmla="*/ 2399 w 2399"/>
              <a:gd name="T15" fmla="*/ 179 h 1545"/>
              <a:gd name="T16" fmla="*/ 2219 w 2399"/>
              <a:gd name="T17" fmla="*/ 0 h 1545"/>
              <a:gd name="T18" fmla="*/ 179 w 2399"/>
              <a:gd name="T19" fmla="*/ 107 h 1545"/>
              <a:gd name="T20" fmla="*/ 2219 w 2399"/>
              <a:gd name="T21" fmla="*/ 107 h 1545"/>
              <a:gd name="T22" fmla="*/ 2291 w 2399"/>
              <a:gd name="T23" fmla="*/ 179 h 1545"/>
              <a:gd name="T24" fmla="*/ 2291 w 2399"/>
              <a:gd name="T25" fmla="*/ 377 h 1545"/>
              <a:gd name="T26" fmla="*/ 108 w 2399"/>
              <a:gd name="T27" fmla="*/ 377 h 1545"/>
              <a:gd name="T28" fmla="*/ 108 w 2399"/>
              <a:gd name="T29" fmla="*/ 179 h 1545"/>
              <a:gd name="T30" fmla="*/ 179 w 2399"/>
              <a:gd name="T31" fmla="*/ 107 h 1545"/>
              <a:gd name="T32" fmla="*/ 2219 w 2399"/>
              <a:gd name="T33" fmla="*/ 1437 h 1545"/>
              <a:gd name="T34" fmla="*/ 179 w 2399"/>
              <a:gd name="T35" fmla="*/ 1437 h 1545"/>
              <a:gd name="T36" fmla="*/ 108 w 2399"/>
              <a:gd name="T37" fmla="*/ 1365 h 1545"/>
              <a:gd name="T38" fmla="*/ 108 w 2399"/>
              <a:gd name="T39" fmla="*/ 772 h 1545"/>
              <a:gd name="T40" fmla="*/ 2291 w 2399"/>
              <a:gd name="T41" fmla="*/ 772 h 1545"/>
              <a:gd name="T42" fmla="*/ 2291 w 2399"/>
              <a:gd name="T43" fmla="*/ 1365 h 1545"/>
              <a:gd name="T44" fmla="*/ 2219 w 2399"/>
              <a:gd name="T45" fmla="*/ 1437 h 1545"/>
              <a:gd name="T46" fmla="*/ 196 w 2399"/>
              <a:gd name="T47" fmla="*/ 1159 h 1545"/>
              <a:gd name="T48" fmla="*/ 196 w 2399"/>
              <a:gd name="T49" fmla="*/ 1253 h 1545"/>
              <a:gd name="T50" fmla="*/ 488 w 2399"/>
              <a:gd name="T51" fmla="*/ 1253 h 1545"/>
              <a:gd name="T52" fmla="*/ 488 w 2399"/>
              <a:gd name="T53" fmla="*/ 1159 h 1545"/>
              <a:gd name="T54" fmla="*/ 196 w 2399"/>
              <a:gd name="T55" fmla="*/ 1159 h 1545"/>
              <a:gd name="T56" fmla="*/ 582 w 2399"/>
              <a:gd name="T57" fmla="*/ 1159 h 1545"/>
              <a:gd name="T58" fmla="*/ 582 w 2399"/>
              <a:gd name="T59" fmla="*/ 1253 h 1545"/>
              <a:gd name="T60" fmla="*/ 1199 w 2399"/>
              <a:gd name="T61" fmla="*/ 1253 h 1545"/>
              <a:gd name="T62" fmla="*/ 1199 w 2399"/>
              <a:gd name="T63" fmla="*/ 1159 h 1545"/>
              <a:gd name="T64" fmla="*/ 582 w 2399"/>
              <a:gd name="T65" fmla="*/ 1159 h 1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9" h="1545">
                <a:moveTo>
                  <a:pt x="2219" y="0"/>
                </a:moveTo>
                <a:cubicBezTo>
                  <a:pt x="179" y="0"/>
                  <a:pt x="179" y="0"/>
                  <a:pt x="179" y="0"/>
                </a:cubicBezTo>
                <a:cubicBezTo>
                  <a:pt x="78" y="0"/>
                  <a:pt x="0" y="83"/>
                  <a:pt x="0" y="179"/>
                </a:cubicBezTo>
                <a:cubicBezTo>
                  <a:pt x="0" y="1365"/>
                  <a:pt x="0" y="1365"/>
                  <a:pt x="0" y="1365"/>
                </a:cubicBezTo>
                <a:cubicBezTo>
                  <a:pt x="0" y="1461"/>
                  <a:pt x="78" y="1545"/>
                  <a:pt x="179" y="1545"/>
                </a:cubicBezTo>
                <a:cubicBezTo>
                  <a:pt x="2219" y="1545"/>
                  <a:pt x="2219" y="1545"/>
                  <a:pt x="2219" y="1545"/>
                </a:cubicBezTo>
                <a:cubicBezTo>
                  <a:pt x="2321" y="1545"/>
                  <a:pt x="2399" y="1461"/>
                  <a:pt x="2399" y="1365"/>
                </a:cubicBezTo>
                <a:cubicBezTo>
                  <a:pt x="2399" y="179"/>
                  <a:pt x="2399" y="179"/>
                  <a:pt x="2399" y="179"/>
                </a:cubicBezTo>
                <a:cubicBezTo>
                  <a:pt x="2399" y="83"/>
                  <a:pt x="2321" y="0"/>
                  <a:pt x="2219" y="0"/>
                </a:cubicBezTo>
                <a:close/>
                <a:moveTo>
                  <a:pt x="179" y="107"/>
                </a:moveTo>
                <a:cubicBezTo>
                  <a:pt x="2219" y="107"/>
                  <a:pt x="2219" y="107"/>
                  <a:pt x="2219" y="107"/>
                </a:cubicBezTo>
                <a:cubicBezTo>
                  <a:pt x="2261" y="107"/>
                  <a:pt x="2291" y="143"/>
                  <a:pt x="2291" y="179"/>
                </a:cubicBezTo>
                <a:cubicBezTo>
                  <a:pt x="2291" y="377"/>
                  <a:pt x="2291" y="377"/>
                  <a:pt x="2291" y="377"/>
                </a:cubicBezTo>
                <a:cubicBezTo>
                  <a:pt x="108" y="377"/>
                  <a:pt x="108" y="377"/>
                  <a:pt x="108" y="377"/>
                </a:cubicBezTo>
                <a:cubicBezTo>
                  <a:pt x="108" y="179"/>
                  <a:pt x="108" y="179"/>
                  <a:pt x="108" y="179"/>
                </a:cubicBezTo>
                <a:cubicBezTo>
                  <a:pt x="108" y="143"/>
                  <a:pt x="138" y="107"/>
                  <a:pt x="179" y="107"/>
                </a:cubicBezTo>
                <a:close/>
                <a:moveTo>
                  <a:pt x="2219" y="1437"/>
                </a:moveTo>
                <a:cubicBezTo>
                  <a:pt x="179" y="1437"/>
                  <a:pt x="179" y="1437"/>
                  <a:pt x="179" y="1437"/>
                </a:cubicBezTo>
                <a:cubicBezTo>
                  <a:pt x="138" y="1437"/>
                  <a:pt x="108" y="1401"/>
                  <a:pt x="108" y="1365"/>
                </a:cubicBezTo>
                <a:cubicBezTo>
                  <a:pt x="108" y="772"/>
                  <a:pt x="108" y="772"/>
                  <a:pt x="108" y="772"/>
                </a:cubicBezTo>
                <a:cubicBezTo>
                  <a:pt x="2291" y="772"/>
                  <a:pt x="2291" y="772"/>
                  <a:pt x="2291" y="772"/>
                </a:cubicBezTo>
                <a:cubicBezTo>
                  <a:pt x="2291" y="1365"/>
                  <a:pt x="2291" y="1365"/>
                  <a:pt x="2291" y="1365"/>
                </a:cubicBezTo>
                <a:cubicBezTo>
                  <a:pt x="2291" y="1401"/>
                  <a:pt x="2261" y="1437"/>
                  <a:pt x="2219" y="1437"/>
                </a:cubicBezTo>
                <a:close/>
                <a:moveTo>
                  <a:pt x="196" y="1159"/>
                </a:moveTo>
                <a:cubicBezTo>
                  <a:pt x="196" y="1253"/>
                  <a:pt x="196" y="1253"/>
                  <a:pt x="196" y="1253"/>
                </a:cubicBezTo>
                <a:cubicBezTo>
                  <a:pt x="488" y="1253"/>
                  <a:pt x="488" y="1253"/>
                  <a:pt x="488" y="1253"/>
                </a:cubicBezTo>
                <a:cubicBezTo>
                  <a:pt x="488" y="1159"/>
                  <a:pt x="488" y="1159"/>
                  <a:pt x="488" y="1159"/>
                </a:cubicBezTo>
                <a:cubicBezTo>
                  <a:pt x="196" y="1159"/>
                  <a:pt x="196" y="1159"/>
                  <a:pt x="196" y="1159"/>
                </a:cubicBezTo>
                <a:close/>
                <a:moveTo>
                  <a:pt x="582" y="1159"/>
                </a:moveTo>
                <a:cubicBezTo>
                  <a:pt x="582" y="1253"/>
                  <a:pt x="582" y="1253"/>
                  <a:pt x="582" y="1253"/>
                </a:cubicBezTo>
                <a:cubicBezTo>
                  <a:pt x="1199" y="1253"/>
                  <a:pt x="1199" y="1253"/>
                  <a:pt x="1199" y="1253"/>
                </a:cubicBezTo>
                <a:cubicBezTo>
                  <a:pt x="1199" y="1159"/>
                  <a:pt x="1199" y="1159"/>
                  <a:pt x="1199" y="1159"/>
                </a:cubicBezTo>
                <a:cubicBezTo>
                  <a:pt x="582" y="1159"/>
                  <a:pt x="582" y="1159"/>
                  <a:pt x="582" y="115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45" name="Rectangle 44"/>
          <p:cNvSpPr/>
          <p:nvPr/>
        </p:nvSpPr>
        <p:spPr bwMode="auto">
          <a:xfrm>
            <a:off x="220207" y="1085233"/>
            <a:ext cx="11889565" cy="5922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146304" rIns="9144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rPr>
              <a:t>EXAMPLE SOLUTIONS</a:t>
            </a:r>
          </a:p>
        </p:txBody>
      </p:sp>
      <p:grpSp>
        <p:nvGrpSpPr>
          <p:cNvPr id="46" name="Group 45"/>
          <p:cNvGrpSpPr/>
          <p:nvPr/>
        </p:nvGrpSpPr>
        <p:grpSpPr bwMode="black">
          <a:xfrm>
            <a:off x="402911" y="1151177"/>
            <a:ext cx="431061" cy="481189"/>
            <a:chOff x="1435100" y="3879850"/>
            <a:chExt cx="739775" cy="795338"/>
          </a:xfrm>
          <a:solidFill>
            <a:schemeClr val="tx1"/>
          </a:solidFill>
        </p:grpSpPr>
        <p:sp>
          <p:nvSpPr>
            <p:cNvPr id="47" name="Freeform 6"/>
            <p:cNvSpPr>
              <a:spLocks/>
            </p:cNvSpPr>
            <p:nvPr/>
          </p:nvSpPr>
          <p:spPr bwMode="black">
            <a:xfrm>
              <a:off x="1435100" y="4191000"/>
              <a:ext cx="106363" cy="106363"/>
            </a:xfrm>
            <a:custGeom>
              <a:avLst/>
              <a:gdLst>
                <a:gd name="T0" fmla="*/ 15 w 67"/>
                <a:gd name="T1" fmla="*/ 67 h 67"/>
                <a:gd name="T2" fmla="*/ 15 w 67"/>
                <a:gd name="T3" fmla="*/ 66 h 67"/>
                <a:gd name="T4" fmla="*/ 33 w 67"/>
                <a:gd name="T5" fmla="*/ 48 h 67"/>
                <a:gd name="T6" fmla="*/ 52 w 67"/>
                <a:gd name="T7" fmla="*/ 67 h 67"/>
                <a:gd name="T8" fmla="*/ 67 w 67"/>
                <a:gd name="T9" fmla="*/ 52 h 67"/>
                <a:gd name="T10" fmla="*/ 66 w 67"/>
                <a:gd name="T11" fmla="*/ 51 h 67"/>
                <a:gd name="T12" fmla="*/ 48 w 67"/>
                <a:gd name="T13" fmla="*/ 33 h 67"/>
                <a:gd name="T14" fmla="*/ 67 w 67"/>
                <a:gd name="T15" fmla="*/ 15 h 67"/>
                <a:gd name="T16" fmla="*/ 52 w 67"/>
                <a:gd name="T17" fmla="*/ 0 h 67"/>
                <a:gd name="T18" fmla="*/ 33 w 67"/>
                <a:gd name="T19" fmla="*/ 19 h 67"/>
                <a:gd name="T20" fmla="*/ 15 w 67"/>
                <a:gd name="T21" fmla="*/ 0 h 67"/>
                <a:gd name="T22" fmla="*/ 0 w 67"/>
                <a:gd name="T23" fmla="*/ 15 h 67"/>
                <a:gd name="T24" fmla="*/ 19 w 67"/>
                <a:gd name="T25" fmla="*/ 33 h 67"/>
                <a:gd name="T26" fmla="*/ 0 w 67"/>
                <a:gd name="T27" fmla="*/ 52 h 67"/>
                <a:gd name="T28" fmla="*/ 15 w 67"/>
                <a:gd name="T2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7">
                  <a:moveTo>
                    <a:pt x="15" y="67"/>
                  </a:moveTo>
                  <a:lnTo>
                    <a:pt x="15" y="66"/>
                  </a:lnTo>
                  <a:lnTo>
                    <a:pt x="33" y="48"/>
                  </a:lnTo>
                  <a:lnTo>
                    <a:pt x="52" y="67"/>
                  </a:lnTo>
                  <a:lnTo>
                    <a:pt x="67" y="52"/>
                  </a:lnTo>
                  <a:lnTo>
                    <a:pt x="66" y="51"/>
                  </a:lnTo>
                  <a:lnTo>
                    <a:pt x="48" y="33"/>
                  </a:lnTo>
                  <a:lnTo>
                    <a:pt x="67" y="15"/>
                  </a:lnTo>
                  <a:lnTo>
                    <a:pt x="52" y="0"/>
                  </a:lnTo>
                  <a:lnTo>
                    <a:pt x="33" y="19"/>
                  </a:lnTo>
                  <a:lnTo>
                    <a:pt x="15" y="0"/>
                  </a:lnTo>
                  <a:lnTo>
                    <a:pt x="0" y="15"/>
                  </a:lnTo>
                  <a:lnTo>
                    <a:pt x="19" y="33"/>
                  </a:lnTo>
                  <a:lnTo>
                    <a:pt x="0" y="52"/>
                  </a:lnTo>
                  <a:lnTo>
                    <a:pt x="15"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marL="0" marR="0" lvl="0" indent="0" algn="ctr" defTabSz="914363"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48" name="Freeform 7"/>
            <p:cNvSpPr>
              <a:spLocks/>
            </p:cNvSpPr>
            <p:nvPr/>
          </p:nvSpPr>
          <p:spPr bwMode="black">
            <a:xfrm>
              <a:off x="1620838" y="4208463"/>
              <a:ext cx="106363" cy="104775"/>
            </a:xfrm>
            <a:custGeom>
              <a:avLst/>
              <a:gdLst>
                <a:gd name="T0" fmla="*/ 66 w 67"/>
                <a:gd name="T1" fmla="*/ 51 h 66"/>
                <a:gd name="T2" fmla="*/ 48 w 67"/>
                <a:gd name="T3" fmla="*/ 33 h 66"/>
                <a:gd name="T4" fmla="*/ 67 w 67"/>
                <a:gd name="T5" fmla="*/ 14 h 66"/>
                <a:gd name="T6" fmla="*/ 52 w 67"/>
                <a:gd name="T7" fmla="*/ 0 h 66"/>
                <a:gd name="T8" fmla="*/ 33 w 67"/>
                <a:gd name="T9" fmla="*/ 18 h 66"/>
                <a:gd name="T10" fmla="*/ 15 w 67"/>
                <a:gd name="T11" fmla="*/ 0 h 66"/>
                <a:gd name="T12" fmla="*/ 0 w 67"/>
                <a:gd name="T13" fmla="*/ 14 h 66"/>
                <a:gd name="T14" fmla="*/ 19 w 67"/>
                <a:gd name="T15" fmla="*/ 33 h 66"/>
                <a:gd name="T16" fmla="*/ 0 w 67"/>
                <a:gd name="T17" fmla="*/ 51 h 66"/>
                <a:gd name="T18" fmla="*/ 15 w 67"/>
                <a:gd name="T19" fmla="*/ 66 h 66"/>
                <a:gd name="T20" fmla="*/ 15 w 67"/>
                <a:gd name="T21" fmla="*/ 66 h 66"/>
                <a:gd name="T22" fmla="*/ 33 w 67"/>
                <a:gd name="T23" fmla="*/ 48 h 66"/>
                <a:gd name="T24" fmla="*/ 52 w 67"/>
                <a:gd name="T25" fmla="*/ 66 h 66"/>
                <a:gd name="T26" fmla="*/ 67 w 67"/>
                <a:gd name="T27" fmla="*/ 51 h 66"/>
                <a:gd name="T28" fmla="*/ 66 w 67"/>
                <a:gd name="T29" fmla="*/ 5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6">
                  <a:moveTo>
                    <a:pt x="66" y="51"/>
                  </a:moveTo>
                  <a:lnTo>
                    <a:pt x="48" y="33"/>
                  </a:lnTo>
                  <a:lnTo>
                    <a:pt x="67" y="14"/>
                  </a:lnTo>
                  <a:lnTo>
                    <a:pt x="52" y="0"/>
                  </a:lnTo>
                  <a:lnTo>
                    <a:pt x="33" y="18"/>
                  </a:lnTo>
                  <a:lnTo>
                    <a:pt x="15" y="0"/>
                  </a:lnTo>
                  <a:lnTo>
                    <a:pt x="0" y="14"/>
                  </a:lnTo>
                  <a:lnTo>
                    <a:pt x="19" y="33"/>
                  </a:lnTo>
                  <a:lnTo>
                    <a:pt x="0" y="51"/>
                  </a:lnTo>
                  <a:lnTo>
                    <a:pt x="15" y="66"/>
                  </a:lnTo>
                  <a:lnTo>
                    <a:pt x="15" y="66"/>
                  </a:lnTo>
                  <a:lnTo>
                    <a:pt x="33" y="48"/>
                  </a:lnTo>
                  <a:lnTo>
                    <a:pt x="52" y="66"/>
                  </a:lnTo>
                  <a:lnTo>
                    <a:pt x="67" y="51"/>
                  </a:lnTo>
                  <a:lnTo>
                    <a:pt x="66"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marL="0" marR="0" lvl="0" indent="0" algn="ctr" defTabSz="914363"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49" name="Freeform 8"/>
            <p:cNvSpPr>
              <a:spLocks/>
            </p:cNvSpPr>
            <p:nvPr/>
          </p:nvSpPr>
          <p:spPr bwMode="black">
            <a:xfrm>
              <a:off x="1876425" y="4184650"/>
              <a:ext cx="104775" cy="104775"/>
            </a:xfrm>
            <a:custGeom>
              <a:avLst/>
              <a:gdLst>
                <a:gd name="T0" fmla="*/ 14 w 66"/>
                <a:gd name="T1" fmla="*/ 66 h 66"/>
                <a:gd name="T2" fmla="*/ 15 w 66"/>
                <a:gd name="T3" fmla="*/ 66 h 66"/>
                <a:gd name="T4" fmla="*/ 33 w 66"/>
                <a:gd name="T5" fmla="*/ 48 h 66"/>
                <a:gd name="T6" fmla="*/ 52 w 66"/>
                <a:gd name="T7" fmla="*/ 66 h 66"/>
                <a:gd name="T8" fmla="*/ 66 w 66"/>
                <a:gd name="T9" fmla="*/ 51 h 66"/>
                <a:gd name="T10" fmla="*/ 66 w 66"/>
                <a:gd name="T11" fmla="*/ 51 h 66"/>
                <a:gd name="T12" fmla="*/ 48 w 66"/>
                <a:gd name="T13" fmla="*/ 33 h 66"/>
                <a:gd name="T14" fmla="*/ 66 w 66"/>
                <a:gd name="T15" fmla="*/ 14 h 66"/>
                <a:gd name="T16" fmla="*/ 52 w 66"/>
                <a:gd name="T17" fmla="*/ 0 h 66"/>
                <a:gd name="T18" fmla="*/ 33 w 66"/>
                <a:gd name="T19" fmla="*/ 18 h 66"/>
                <a:gd name="T20" fmla="*/ 14 w 66"/>
                <a:gd name="T21" fmla="*/ 0 h 66"/>
                <a:gd name="T22" fmla="*/ 0 w 66"/>
                <a:gd name="T23" fmla="*/ 14 h 66"/>
                <a:gd name="T24" fmla="*/ 18 w 66"/>
                <a:gd name="T25" fmla="*/ 33 h 66"/>
                <a:gd name="T26" fmla="*/ 0 w 66"/>
                <a:gd name="T27" fmla="*/ 51 h 66"/>
                <a:gd name="T28" fmla="*/ 14 w 66"/>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66">
                  <a:moveTo>
                    <a:pt x="14" y="66"/>
                  </a:moveTo>
                  <a:lnTo>
                    <a:pt x="15" y="66"/>
                  </a:lnTo>
                  <a:lnTo>
                    <a:pt x="33" y="48"/>
                  </a:lnTo>
                  <a:lnTo>
                    <a:pt x="52" y="66"/>
                  </a:lnTo>
                  <a:lnTo>
                    <a:pt x="66" y="51"/>
                  </a:lnTo>
                  <a:lnTo>
                    <a:pt x="66" y="51"/>
                  </a:lnTo>
                  <a:lnTo>
                    <a:pt x="48" y="33"/>
                  </a:lnTo>
                  <a:lnTo>
                    <a:pt x="66" y="14"/>
                  </a:lnTo>
                  <a:lnTo>
                    <a:pt x="52" y="0"/>
                  </a:lnTo>
                  <a:lnTo>
                    <a:pt x="33" y="18"/>
                  </a:lnTo>
                  <a:lnTo>
                    <a:pt x="14" y="0"/>
                  </a:lnTo>
                  <a:lnTo>
                    <a:pt x="0" y="14"/>
                  </a:lnTo>
                  <a:lnTo>
                    <a:pt x="18" y="33"/>
                  </a:lnTo>
                  <a:lnTo>
                    <a:pt x="0" y="51"/>
                  </a:lnTo>
                  <a:lnTo>
                    <a:pt x="14"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marL="0" marR="0" lvl="0" indent="0" algn="ctr" defTabSz="914363"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50" name="Freeform 9"/>
            <p:cNvSpPr>
              <a:spLocks/>
            </p:cNvSpPr>
            <p:nvPr/>
          </p:nvSpPr>
          <p:spPr bwMode="black">
            <a:xfrm>
              <a:off x="1498600" y="3879850"/>
              <a:ext cx="336550" cy="795338"/>
            </a:xfrm>
            <a:custGeom>
              <a:avLst/>
              <a:gdLst>
                <a:gd name="T0" fmla="*/ 938 w 1156"/>
                <a:gd name="T1" fmla="*/ 2724 h 2724"/>
                <a:gd name="T2" fmla="*/ 1139 w 1156"/>
                <a:gd name="T3" fmla="*/ 2523 h 2724"/>
                <a:gd name="T4" fmla="*/ 1036 w 1156"/>
                <a:gd name="T5" fmla="*/ 2347 h 2724"/>
                <a:gd name="T6" fmla="*/ 1156 w 1156"/>
                <a:gd name="T7" fmla="*/ 1686 h 2724"/>
                <a:gd name="T8" fmla="*/ 953 w 1156"/>
                <a:gd name="T9" fmla="*/ 884 h 2724"/>
                <a:gd name="T10" fmla="*/ 188 w 1156"/>
                <a:gd name="T11" fmla="*/ 128 h 2724"/>
                <a:gd name="T12" fmla="*/ 327 w 1156"/>
                <a:gd name="T13" fmla="*/ 90 h 2724"/>
                <a:gd name="T14" fmla="*/ 302 w 1156"/>
                <a:gd name="T15" fmla="*/ 0 h 2724"/>
                <a:gd name="T16" fmla="*/ 0 w 1156"/>
                <a:gd name="T17" fmla="*/ 82 h 2724"/>
                <a:gd name="T18" fmla="*/ 83 w 1156"/>
                <a:gd name="T19" fmla="*/ 385 h 2724"/>
                <a:gd name="T20" fmla="*/ 173 w 1156"/>
                <a:gd name="T21" fmla="*/ 360 h 2724"/>
                <a:gd name="T22" fmla="*/ 135 w 1156"/>
                <a:gd name="T23" fmla="*/ 223 h 2724"/>
                <a:gd name="T24" fmla="*/ 858 w 1156"/>
                <a:gd name="T25" fmla="*/ 937 h 2724"/>
                <a:gd name="T26" fmla="*/ 1047 w 1156"/>
                <a:gd name="T27" fmla="*/ 1686 h 2724"/>
                <a:gd name="T28" fmla="*/ 979 w 1156"/>
                <a:gd name="T29" fmla="*/ 2171 h 2724"/>
                <a:gd name="T30" fmla="*/ 933 w 1156"/>
                <a:gd name="T31" fmla="*/ 2312 h 2724"/>
                <a:gd name="T32" fmla="*/ 929 w 1156"/>
                <a:gd name="T33" fmla="*/ 2321 h 2724"/>
                <a:gd name="T34" fmla="*/ 736 w 1156"/>
                <a:gd name="T35" fmla="*/ 2523 h 2724"/>
                <a:gd name="T36" fmla="*/ 938 w 1156"/>
                <a:gd name="T37" fmla="*/ 2724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6" h="2724">
                  <a:moveTo>
                    <a:pt x="938" y="2724"/>
                  </a:moveTo>
                  <a:cubicBezTo>
                    <a:pt x="1049" y="2724"/>
                    <a:pt x="1139" y="2634"/>
                    <a:pt x="1139" y="2523"/>
                  </a:cubicBezTo>
                  <a:cubicBezTo>
                    <a:pt x="1139" y="2447"/>
                    <a:pt x="1098" y="2382"/>
                    <a:pt x="1036" y="2347"/>
                  </a:cubicBezTo>
                  <a:cubicBezTo>
                    <a:pt x="1078" y="2239"/>
                    <a:pt x="1156" y="1994"/>
                    <a:pt x="1156" y="1686"/>
                  </a:cubicBezTo>
                  <a:cubicBezTo>
                    <a:pt x="1156" y="1444"/>
                    <a:pt x="1108" y="1164"/>
                    <a:pt x="953" y="884"/>
                  </a:cubicBezTo>
                  <a:cubicBezTo>
                    <a:pt x="807" y="619"/>
                    <a:pt x="566" y="356"/>
                    <a:pt x="188" y="128"/>
                  </a:cubicBezTo>
                  <a:cubicBezTo>
                    <a:pt x="327" y="90"/>
                    <a:pt x="327" y="90"/>
                    <a:pt x="327" y="90"/>
                  </a:cubicBezTo>
                  <a:cubicBezTo>
                    <a:pt x="302" y="0"/>
                    <a:pt x="302" y="0"/>
                    <a:pt x="302" y="0"/>
                  </a:cubicBezTo>
                  <a:cubicBezTo>
                    <a:pt x="0" y="82"/>
                    <a:pt x="0" y="82"/>
                    <a:pt x="0" y="82"/>
                  </a:cubicBezTo>
                  <a:cubicBezTo>
                    <a:pt x="83" y="385"/>
                    <a:pt x="83" y="385"/>
                    <a:pt x="83" y="385"/>
                  </a:cubicBezTo>
                  <a:cubicBezTo>
                    <a:pt x="173" y="360"/>
                    <a:pt x="173" y="360"/>
                    <a:pt x="173" y="360"/>
                  </a:cubicBezTo>
                  <a:cubicBezTo>
                    <a:pt x="135" y="223"/>
                    <a:pt x="135" y="223"/>
                    <a:pt x="135" y="223"/>
                  </a:cubicBezTo>
                  <a:cubicBezTo>
                    <a:pt x="497" y="443"/>
                    <a:pt x="721" y="690"/>
                    <a:pt x="858" y="937"/>
                  </a:cubicBezTo>
                  <a:cubicBezTo>
                    <a:pt x="1002" y="1198"/>
                    <a:pt x="1047" y="1459"/>
                    <a:pt x="1047" y="1686"/>
                  </a:cubicBezTo>
                  <a:cubicBezTo>
                    <a:pt x="1047" y="1881"/>
                    <a:pt x="1013" y="2051"/>
                    <a:pt x="979" y="2171"/>
                  </a:cubicBezTo>
                  <a:cubicBezTo>
                    <a:pt x="963" y="2231"/>
                    <a:pt x="946" y="2279"/>
                    <a:pt x="933" y="2312"/>
                  </a:cubicBezTo>
                  <a:cubicBezTo>
                    <a:pt x="932" y="2315"/>
                    <a:pt x="931" y="2318"/>
                    <a:pt x="929" y="2321"/>
                  </a:cubicBezTo>
                  <a:cubicBezTo>
                    <a:pt x="822" y="2326"/>
                    <a:pt x="736" y="2414"/>
                    <a:pt x="736" y="2523"/>
                  </a:cubicBezTo>
                  <a:cubicBezTo>
                    <a:pt x="736" y="2634"/>
                    <a:pt x="826" y="2724"/>
                    <a:pt x="938" y="27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marL="0" marR="0" lvl="0" indent="0" algn="ctr" defTabSz="914363"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51" name="Oval 10"/>
            <p:cNvSpPr>
              <a:spLocks noChangeArrowheads="1"/>
            </p:cNvSpPr>
            <p:nvPr/>
          </p:nvSpPr>
          <p:spPr bwMode="black">
            <a:xfrm>
              <a:off x="1744663" y="4589463"/>
              <a:ext cx="53975" cy="539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marL="0" marR="0" lvl="0" indent="0" algn="ctr" defTabSz="914363"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52" name="Freeform 11"/>
            <p:cNvSpPr>
              <a:spLocks/>
            </p:cNvSpPr>
            <p:nvPr/>
          </p:nvSpPr>
          <p:spPr bwMode="black">
            <a:xfrm>
              <a:off x="1860550" y="4225925"/>
              <a:ext cx="314325" cy="350838"/>
            </a:xfrm>
            <a:custGeom>
              <a:avLst/>
              <a:gdLst>
                <a:gd name="T0" fmla="*/ 695 w 1079"/>
                <a:gd name="T1" fmla="*/ 124 h 1206"/>
                <a:gd name="T2" fmla="*/ 834 w 1079"/>
                <a:gd name="T3" fmla="*/ 90 h 1206"/>
                <a:gd name="T4" fmla="*/ 812 w 1079"/>
                <a:gd name="T5" fmla="*/ 0 h 1206"/>
                <a:gd name="T6" fmla="*/ 507 w 1079"/>
                <a:gd name="T7" fmla="*/ 73 h 1206"/>
                <a:gd name="T8" fmla="*/ 580 w 1079"/>
                <a:gd name="T9" fmla="*/ 378 h 1206"/>
                <a:gd name="T10" fmla="*/ 671 w 1079"/>
                <a:gd name="T11" fmla="*/ 356 h 1206"/>
                <a:gd name="T12" fmla="*/ 638 w 1079"/>
                <a:gd name="T13" fmla="*/ 217 h 1206"/>
                <a:gd name="T14" fmla="*/ 924 w 1079"/>
                <a:gd name="T15" fmla="*/ 392 h 1206"/>
                <a:gd name="T16" fmla="*/ 528 w 1079"/>
                <a:gd name="T17" fmla="*/ 753 h 1206"/>
                <a:gd name="T18" fmla="*/ 362 w 1079"/>
                <a:gd name="T19" fmla="*/ 844 h 1206"/>
                <a:gd name="T20" fmla="*/ 337 w 1079"/>
                <a:gd name="T21" fmla="*/ 856 h 1206"/>
                <a:gd name="T22" fmla="*/ 201 w 1079"/>
                <a:gd name="T23" fmla="*/ 803 h 1206"/>
                <a:gd name="T24" fmla="*/ 0 w 1079"/>
                <a:gd name="T25" fmla="*/ 1005 h 1206"/>
                <a:gd name="T26" fmla="*/ 201 w 1079"/>
                <a:gd name="T27" fmla="*/ 1206 h 1206"/>
                <a:gd name="T28" fmla="*/ 403 w 1079"/>
                <a:gd name="T29" fmla="*/ 1005 h 1206"/>
                <a:gd name="T30" fmla="*/ 395 w 1079"/>
                <a:gd name="T31" fmla="*/ 949 h 1206"/>
                <a:gd name="T32" fmla="*/ 1047 w 1079"/>
                <a:gd name="T33" fmla="*/ 406 h 1206"/>
                <a:gd name="T34" fmla="*/ 1079 w 1079"/>
                <a:gd name="T35" fmla="*/ 359 h 1206"/>
                <a:gd name="T36" fmla="*/ 695 w 1079"/>
                <a:gd name="T37" fmla="*/ 124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1206">
                  <a:moveTo>
                    <a:pt x="695" y="124"/>
                  </a:moveTo>
                  <a:cubicBezTo>
                    <a:pt x="834" y="90"/>
                    <a:pt x="834" y="90"/>
                    <a:pt x="834" y="90"/>
                  </a:cubicBezTo>
                  <a:cubicBezTo>
                    <a:pt x="812" y="0"/>
                    <a:pt x="812" y="0"/>
                    <a:pt x="812" y="0"/>
                  </a:cubicBezTo>
                  <a:cubicBezTo>
                    <a:pt x="507" y="73"/>
                    <a:pt x="507" y="73"/>
                    <a:pt x="507" y="73"/>
                  </a:cubicBezTo>
                  <a:cubicBezTo>
                    <a:pt x="580" y="378"/>
                    <a:pt x="580" y="378"/>
                    <a:pt x="580" y="378"/>
                  </a:cubicBezTo>
                  <a:cubicBezTo>
                    <a:pt x="671" y="356"/>
                    <a:pt x="671" y="356"/>
                    <a:pt x="671" y="356"/>
                  </a:cubicBezTo>
                  <a:cubicBezTo>
                    <a:pt x="638" y="217"/>
                    <a:pt x="638" y="217"/>
                    <a:pt x="638" y="217"/>
                  </a:cubicBezTo>
                  <a:cubicBezTo>
                    <a:pt x="924" y="392"/>
                    <a:pt x="924" y="392"/>
                    <a:pt x="924" y="392"/>
                  </a:cubicBezTo>
                  <a:cubicBezTo>
                    <a:pt x="800" y="559"/>
                    <a:pt x="651" y="677"/>
                    <a:pt x="528" y="753"/>
                  </a:cubicBezTo>
                  <a:cubicBezTo>
                    <a:pt x="462" y="795"/>
                    <a:pt x="403" y="825"/>
                    <a:pt x="362" y="844"/>
                  </a:cubicBezTo>
                  <a:cubicBezTo>
                    <a:pt x="353" y="849"/>
                    <a:pt x="344" y="853"/>
                    <a:pt x="337" y="856"/>
                  </a:cubicBezTo>
                  <a:cubicBezTo>
                    <a:pt x="301" y="823"/>
                    <a:pt x="253" y="803"/>
                    <a:pt x="201" y="803"/>
                  </a:cubicBezTo>
                  <a:cubicBezTo>
                    <a:pt x="90" y="803"/>
                    <a:pt x="0" y="894"/>
                    <a:pt x="0" y="1005"/>
                  </a:cubicBezTo>
                  <a:cubicBezTo>
                    <a:pt x="0" y="1116"/>
                    <a:pt x="90" y="1206"/>
                    <a:pt x="201" y="1206"/>
                  </a:cubicBezTo>
                  <a:cubicBezTo>
                    <a:pt x="312" y="1206"/>
                    <a:pt x="403" y="1116"/>
                    <a:pt x="403" y="1005"/>
                  </a:cubicBezTo>
                  <a:cubicBezTo>
                    <a:pt x="403" y="986"/>
                    <a:pt x="400" y="967"/>
                    <a:pt x="395" y="949"/>
                  </a:cubicBezTo>
                  <a:cubicBezTo>
                    <a:pt x="524" y="891"/>
                    <a:pt x="829" y="729"/>
                    <a:pt x="1047" y="406"/>
                  </a:cubicBezTo>
                  <a:cubicBezTo>
                    <a:pt x="1079" y="359"/>
                    <a:pt x="1079" y="359"/>
                    <a:pt x="1079" y="359"/>
                  </a:cubicBezTo>
                  <a:lnTo>
                    <a:pt x="695"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marL="0" marR="0" lvl="0" indent="0" algn="ctr" defTabSz="914363"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53" name="Oval 12"/>
            <p:cNvSpPr>
              <a:spLocks noChangeArrowheads="1"/>
            </p:cNvSpPr>
            <p:nvPr/>
          </p:nvSpPr>
          <p:spPr bwMode="black">
            <a:xfrm>
              <a:off x="1892300" y="4491038"/>
              <a:ext cx="53975" cy="539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marL="0" marR="0" lvl="0" indent="0" algn="ctr" defTabSz="914363"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54" name="Freeform 13"/>
            <p:cNvSpPr>
              <a:spLocks/>
            </p:cNvSpPr>
            <p:nvPr/>
          </p:nvSpPr>
          <p:spPr bwMode="black">
            <a:xfrm>
              <a:off x="1447800" y="4306888"/>
              <a:ext cx="215900" cy="322263"/>
            </a:xfrm>
            <a:custGeom>
              <a:avLst/>
              <a:gdLst>
                <a:gd name="T0" fmla="*/ 537 w 738"/>
                <a:gd name="T1" fmla="*/ 706 h 1109"/>
                <a:gd name="T2" fmla="*/ 506 w 738"/>
                <a:gd name="T3" fmla="*/ 708 h 1109"/>
                <a:gd name="T4" fmla="*/ 273 w 738"/>
                <a:gd name="T5" fmla="*/ 155 h 1109"/>
                <a:gd name="T6" fmla="*/ 408 w 738"/>
                <a:gd name="T7" fmla="*/ 101 h 1109"/>
                <a:gd name="T8" fmla="*/ 368 w 738"/>
                <a:gd name="T9" fmla="*/ 0 h 1109"/>
                <a:gd name="T10" fmla="*/ 0 w 738"/>
                <a:gd name="T11" fmla="*/ 147 h 1109"/>
                <a:gd name="T12" fmla="*/ 41 w 738"/>
                <a:gd name="T13" fmla="*/ 248 h 1109"/>
                <a:gd name="T14" fmla="*/ 172 w 738"/>
                <a:gd name="T15" fmla="*/ 195 h 1109"/>
                <a:gd name="T16" fmla="*/ 407 w 738"/>
                <a:gd name="T17" fmla="*/ 753 h 1109"/>
                <a:gd name="T18" fmla="*/ 335 w 738"/>
                <a:gd name="T19" fmla="*/ 908 h 1109"/>
                <a:gd name="T20" fmla="*/ 537 w 738"/>
                <a:gd name="T21" fmla="*/ 1109 h 1109"/>
                <a:gd name="T22" fmla="*/ 738 w 738"/>
                <a:gd name="T23" fmla="*/ 908 h 1109"/>
                <a:gd name="T24" fmla="*/ 537 w 738"/>
                <a:gd name="T25" fmla="*/ 706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8" h="1109">
                  <a:moveTo>
                    <a:pt x="537" y="706"/>
                  </a:moveTo>
                  <a:cubicBezTo>
                    <a:pt x="526" y="706"/>
                    <a:pt x="516" y="707"/>
                    <a:pt x="506" y="708"/>
                  </a:cubicBezTo>
                  <a:cubicBezTo>
                    <a:pt x="273" y="155"/>
                    <a:pt x="273" y="155"/>
                    <a:pt x="273" y="155"/>
                  </a:cubicBezTo>
                  <a:cubicBezTo>
                    <a:pt x="408" y="101"/>
                    <a:pt x="408" y="101"/>
                    <a:pt x="408" y="101"/>
                  </a:cubicBezTo>
                  <a:cubicBezTo>
                    <a:pt x="368" y="0"/>
                    <a:pt x="368" y="0"/>
                    <a:pt x="368" y="0"/>
                  </a:cubicBezTo>
                  <a:cubicBezTo>
                    <a:pt x="0" y="147"/>
                    <a:pt x="0" y="147"/>
                    <a:pt x="0" y="147"/>
                  </a:cubicBezTo>
                  <a:cubicBezTo>
                    <a:pt x="41" y="248"/>
                    <a:pt x="41" y="248"/>
                    <a:pt x="41" y="248"/>
                  </a:cubicBezTo>
                  <a:cubicBezTo>
                    <a:pt x="172" y="195"/>
                    <a:pt x="172" y="195"/>
                    <a:pt x="172" y="195"/>
                  </a:cubicBezTo>
                  <a:cubicBezTo>
                    <a:pt x="407" y="753"/>
                    <a:pt x="407" y="753"/>
                    <a:pt x="407" y="753"/>
                  </a:cubicBezTo>
                  <a:cubicBezTo>
                    <a:pt x="363" y="790"/>
                    <a:pt x="335" y="846"/>
                    <a:pt x="335" y="908"/>
                  </a:cubicBezTo>
                  <a:cubicBezTo>
                    <a:pt x="335" y="1019"/>
                    <a:pt x="425" y="1109"/>
                    <a:pt x="537" y="1109"/>
                  </a:cubicBezTo>
                  <a:cubicBezTo>
                    <a:pt x="648" y="1109"/>
                    <a:pt x="738" y="1019"/>
                    <a:pt x="738" y="908"/>
                  </a:cubicBezTo>
                  <a:cubicBezTo>
                    <a:pt x="738" y="796"/>
                    <a:pt x="648" y="706"/>
                    <a:pt x="537" y="7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marL="0" marR="0" lvl="0" indent="0" algn="ctr" defTabSz="914363"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55" name="Oval 14"/>
            <p:cNvSpPr>
              <a:spLocks noChangeArrowheads="1"/>
            </p:cNvSpPr>
            <p:nvPr/>
          </p:nvSpPr>
          <p:spPr bwMode="black">
            <a:xfrm>
              <a:off x="1577975" y="4543425"/>
              <a:ext cx="53975" cy="539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marL="0" marR="0" lvl="0" indent="0" algn="ctr" defTabSz="914363"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grpSp>
      <p:grpSp>
        <p:nvGrpSpPr>
          <p:cNvPr id="56" name="Group 55"/>
          <p:cNvGrpSpPr/>
          <p:nvPr/>
        </p:nvGrpSpPr>
        <p:grpSpPr>
          <a:xfrm>
            <a:off x="9356108" y="4178660"/>
            <a:ext cx="326640" cy="378443"/>
            <a:chOff x="5394326" y="4936834"/>
            <a:chExt cx="720725" cy="835025"/>
          </a:xfrm>
          <a:solidFill>
            <a:schemeClr val="accent1"/>
          </a:solidFill>
        </p:grpSpPr>
        <p:sp>
          <p:nvSpPr>
            <p:cNvPr id="57"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58"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grpSp>
      <p:sp>
        <p:nvSpPr>
          <p:cNvPr id="59" name="Freeform 5"/>
          <p:cNvSpPr>
            <a:spLocks noEditPoints="1"/>
          </p:cNvSpPr>
          <p:nvPr/>
        </p:nvSpPr>
        <p:spPr bwMode="auto">
          <a:xfrm rot="1148920" flipH="1">
            <a:off x="9410505" y="4916813"/>
            <a:ext cx="343644" cy="389639"/>
          </a:xfrm>
          <a:custGeom>
            <a:avLst/>
            <a:gdLst>
              <a:gd name="T0" fmla="*/ 160 w 440"/>
              <a:gd name="T1" fmla="*/ 176 h 499"/>
              <a:gd name="T2" fmla="*/ 93 w 440"/>
              <a:gd name="T3" fmla="*/ 216 h 499"/>
              <a:gd name="T4" fmla="*/ 99 w 440"/>
              <a:gd name="T5" fmla="*/ 286 h 499"/>
              <a:gd name="T6" fmla="*/ 135 w 440"/>
              <a:gd name="T7" fmla="*/ 250 h 499"/>
              <a:gd name="T8" fmla="*/ 161 w 440"/>
              <a:gd name="T9" fmla="*/ 246 h 499"/>
              <a:gd name="T10" fmla="*/ 213 w 440"/>
              <a:gd name="T11" fmla="*/ 295 h 499"/>
              <a:gd name="T12" fmla="*/ 185 w 440"/>
              <a:gd name="T13" fmla="*/ 305 h 499"/>
              <a:gd name="T14" fmla="*/ 207 w 440"/>
              <a:gd name="T15" fmla="*/ 394 h 499"/>
              <a:gd name="T16" fmla="*/ 157 w 440"/>
              <a:gd name="T17" fmla="*/ 425 h 499"/>
              <a:gd name="T18" fmla="*/ 147 w 440"/>
              <a:gd name="T19" fmla="*/ 471 h 499"/>
              <a:gd name="T20" fmla="*/ 230 w 440"/>
              <a:gd name="T21" fmla="*/ 447 h 499"/>
              <a:gd name="T22" fmla="*/ 269 w 440"/>
              <a:gd name="T23" fmla="*/ 390 h 499"/>
              <a:gd name="T24" fmla="*/ 440 w 440"/>
              <a:gd name="T25" fmla="*/ 377 h 499"/>
              <a:gd name="T26" fmla="*/ 299 w 440"/>
              <a:gd name="T27" fmla="*/ 226 h 499"/>
              <a:gd name="T28" fmla="*/ 73 w 440"/>
              <a:gd name="T29" fmla="*/ 224 h 499"/>
              <a:gd name="T30" fmla="*/ 55 w 440"/>
              <a:gd name="T31" fmla="*/ 270 h 499"/>
              <a:gd name="T32" fmla="*/ 73 w 440"/>
              <a:gd name="T33" fmla="*/ 224 h 499"/>
              <a:gd name="T34" fmla="*/ 62 w 440"/>
              <a:gd name="T35" fmla="*/ 287 h 499"/>
              <a:gd name="T36" fmla="*/ 94 w 440"/>
              <a:gd name="T37" fmla="*/ 296 h 499"/>
              <a:gd name="T38" fmla="*/ 162 w 440"/>
              <a:gd name="T39" fmla="*/ 301 h 499"/>
              <a:gd name="T40" fmla="*/ 65 w 440"/>
              <a:gd name="T41" fmla="*/ 317 h 499"/>
              <a:gd name="T42" fmla="*/ 76 w 440"/>
              <a:gd name="T43" fmla="*/ 342 h 499"/>
              <a:gd name="T44" fmla="*/ 166 w 440"/>
              <a:gd name="T45" fmla="*/ 319 h 499"/>
              <a:gd name="T46" fmla="*/ 92 w 440"/>
              <a:gd name="T47" fmla="*/ 365 h 499"/>
              <a:gd name="T48" fmla="*/ 76 w 440"/>
              <a:gd name="T49" fmla="*/ 342 h 499"/>
              <a:gd name="T50" fmla="*/ 176 w 440"/>
              <a:gd name="T51" fmla="*/ 371 h 499"/>
              <a:gd name="T52" fmla="*/ 138 w 440"/>
              <a:gd name="T53" fmla="*/ 410 h 499"/>
              <a:gd name="T54" fmla="*/ 95 w 440"/>
              <a:gd name="T55" fmla="*/ 383 h 499"/>
              <a:gd name="T56" fmla="*/ 53 w 440"/>
              <a:gd name="T57" fmla="*/ 148 h 499"/>
              <a:gd name="T58" fmla="*/ 0 w 440"/>
              <a:gd name="T59" fmla="*/ 81 h 499"/>
              <a:gd name="T60" fmla="*/ 30 w 440"/>
              <a:gd name="T61" fmla="*/ 23 h 499"/>
              <a:gd name="T62" fmla="*/ 54 w 440"/>
              <a:gd name="T63" fmla="*/ 79 h 499"/>
              <a:gd name="T64" fmla="*/ 102 w 440"/>
              <a:gd name="T65" fmla="*/ 57 h 499"/>
              <a:gd name="T66" fmla="*/ 107 w 440"/>
              <a:gd name="T67" fmla="*/ 0 h 499"/>
              <a:gd name="T68" fmla="*/ 154 w 440"/>
              <a:gd name="T69" fmla="*/ 73 h 499"/>
              <a:gd name="T70" fmla="*/ 147 w 440"/>
              <a:gd name="T71" fmla="*/ 16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499">
                <a:moveTo>
                  <a:pt x="262" y="221"/>
                </a:moveTo>
                <a:cubicBezTo>
                  <a:pt x="239" y="208"/>
                  <a:pt x="195" y="187"/>
                  <a:pt x="160" y="176"/>
                </a:cubicBezTo>
                <a:cubicBezTo>
                  <a:pt x="152" y="174"/>
                  <a:pt x="144" y="177"/>
                  <a:pt x="138" y="182"/>
                </a:cubicBezTo>
                <a:cubicBezTo>
                  <a:pt x="125" y="194"/>
                  <a:pt x="100" y="211"/>
                  <a:pt x="93" y="216"/>
                </a:cubicBezTo>
                <a:cubicBezTo>
                  <a:pt x="86" y="222"/>
                  <a:pt x="81" y="226"/>
                  <a:pt x="85" y="237"/>
                </a:cubicBezTo>
                <a:cubicBezTo>
                  <a:pt x="99" y="286"/>
                  <a:pt x="99" y="286"/>
                  <a:pt x="99" y="286"/>
                </a:cubicBezTo>
                <a:cubicBezTo>
                  <a:pt x="101" y="290"/>
                  <a:pt x="102" y="291"/>
                  <a:pt x="106" y="292"/>
                </a:cubicBezTo>
                <a:cubicBezTo>
                  <a:pt x="129" y="297"/>
                  <a:pt x="145" y="264"/>
                  <a:pt x="135" y="250"/>
                </a:cubicBezTo>
                <a:cubicBezTo>
                  <a:pt x="135" y="250"/>
                  <a:pt x="136" y="250"/>
                  <a:pt x="136" y="250"/>
                </a:cubicBezTo>
                <a:cubicBezTo>
                  <a:pt x="141" y="252"/>
                  <a:pt x="154" y="252"/>
                  <a:pt x="161" y="246"/>
                </a:cubicBezTo>
                <a:cubicBezTo>
                  <a:pt x="163" y="244"/>
                  <a:pt x="174" y="259"/>
                  <a:pt x="176" y="261"/>
                </a:cubicBezTo>
                <a:cubicBezTo>
                  <a:pt x="183" y="268"/>
                  <a:pt x="198" y="284"/>
                  <a:pt x="213" y="295"/>
                </a:cubicBezTo>
                <a:cubicBezTo>
                  <a:pt x="233" y="308"/>
                  <a:pt x="204" y="299"/>
                  <a:pt x="188" y="290"/>
                </a:cubicBezTo>
                <a:cubicBezTo>
                  <a:pt x="188" y="295"/>
                  <a:pt x="187" y="300"/>
                  <a:pt x="185" y="305"/>
                </a:cubicBezTo>
                <a:cubicBezTo>
                  <a:pt x="200" y="318"/>
                  <a:pt x="203" y="339"/>
                  <a:pt x="198" y="357"/>
                </a:cubicBezTo>
                <a:cubicBezTo>
                  <a:pt x="209" y="366"/>
                  <a:pt x="213" y="381"/>
                  <a:pt x="207" y="394"/>
                </a:cubicBezTo>
                <a:cubicBezTo>
                  <a:pt x="204" y="401"/>
                  <a:pt x="198" y="408"/>
                  <a:pt x="190" y="413"/>
                </a:cubicBezTo>
                <a:cubicBezTo>
                  <a:pt x="178" y="419"/>
                  <a:pt x="167" y="423"/>
                  <a:pt x="157" y="425"/>
                </a:cubicBezTo>
                <a:cubicBezTo>
                  <a:pt x="148" y="427"/>
                  <a:pt x="142" y="428"/>
                  <a:pt x="133" y="423"/>
                </a:cubicBezTo>
                <a:cubicBezTo>
                  <a:pt x="147" y="471"/>
                  <a:pt x="147" y="471"/>
                  <a:pt x="147" y="471"/>
                </a:cubicBezTo>
                <a:cubicBezTo>
                  <a:pt x="154" y="494"/>
                  <a:pt x="178" y="499"/>
                  <a:pt x="198" y="491"/>
                </a:cubicBezTo>
                <a:cubicBezTo>
                  <a:pt x="219" y="487"/>
                  <a:pt x="237" y="470"/>
                  <a:pt x="230" y="447"/>
                </a:cubicBezTo>
                <a:cubicBezTo>
                  <a:pt x="220" y="411"/>
                  <a:pt x="220" y="411"/>
                  <a:pt x="220" y="411"/>
                </a:cubicBezTo>
                <a:cubicBezTo>
                  <a:pt x="235" y="405"/>
                  <a:pt x="253" y="397"/>
                  <a:pt x="269" y="390"/>
                </a:cubicBezTo>
                <a:cubicBezTo>
                  <a:pt x="276" y="386"/>
                  <a:pt x="283" y="383"/>
                  <a:pt x="290" y="383"/>
                </a:cubicBezTo>
                <a:cubicBezTo>
                  <a:pt x="339" y="381"/>
                  <a:pt x="389" y="379"/>
                  <a:pt x="440" y="377"/>
                </a:cubicBezTo>
                <a:cubicBezTo>
                  <a:pt x="424" y="214"/>
                  <a:pt x="424" y="214"/>
                  <a:pt x="424" y="214"/>
                </a:cubicBezTo>
                <a:cubicBezTo>
                  <a:pt x="299" y="226"/>
                  <a:pt x="299" y="226"/>
                  <a:pt x="299" y="226"/>
                </a:cubicBezTo>
                <a:cubicBezTo>
                  <a:pt x="286" y="227"/>
                  <a:pt x="274" y="226"/>
                  <a:pt x="262" y="221"/>
                </a:cubicBezTo>
                <a:close/>
                <a:moveTo>
                  <a:pt x="73" y="224"/>
                </a:moveTo>
                <a:cubicBezTo>
                  <a:pt x="73" y="233"/>
                  <a:pt x="80" y="254"/>
                  <a:pt x="83" y="265"/>
                </a:cubicBezTo>
                <a:cubicBezTo>
                  <a:pt x="55" y="270"/>
                  <a:pt x="55" y="270"/>
                  <a:pt x="55" y="270"/>
                </a:cubicBezTo>
                <a:cubicBezTo>
                  <a:pt x="52" y="270"/>
                  <a:pt x="51" y="269"/>
                  <a:pt x="50" y="267"/>
                </a:cubicBezTo>
                <a:cubicBezTo>
                  <a:pt x="47" y="250"/>
                  <a:pt x="57" y="230"/>
                  <a:pt x="73" y="224"/>
                </a:cubicBezTo>
                <a:close/>
                <a:moveTo>
                  <a:pt x="57" y="293"/>
                </a:moveTo>
                <a:cubicBezTo>
                  <a:pt x="57" y="289"/>
                  <a:pt x="59" y="287"/>
                  <a:pt x="62" y="287"/>
                </a:cubicBezTo>
                <a:cubicBezTo>
                  <a:pt x="87" y="282"/>
                  <a:pt x="87" y="282"/>
                  <a:pt x="87" y="282"/>
                </a:cubicBezTo>
                <a:cubicBezTo>
                  <a:pt x="89" y="288"/>
                  <a:pt x="91" y="293"/>
                  <a:pt x="94" y="296"/>
                </a:cubicBezTo>
                <a:cubicBezTo>
                  <a:pt x="106" y="311"/>
                  <a:pt x="139" y="300"/>
                  <a:pt x="147" y="274"/>
                </a:cubicBezTo>
                <a:cubicBezTo>
                  <a:pt x="171" y="269"/>
                  <a:pt x="174" y="297"/>
                  <a:pt x="162" y="301"/>
                </a:cubicBezTo>
                <a:cubicBezTo>
                  <a:pt x="72" y="320"/>
                  <a:pt x="72" y="320"/>
                  <a:pt x="72" y="320"/>
                </a:cubicBezTo>
                <a:cubicBezTo>
                  <a:pt x="70" y="321"/>
                  <a:pt x="67" y="320"/>
                  <a:pt x="65" y="317"/>
                </a:cubicBezTo>
                <a:cubicBezTo>
                  <a:pt x="59" y="308"/>
                  <a:pt x="58" y="299"/>
                  <a:pt x="57" y="293"/>
                </a:cubicBezTo>
                <a:close/>
                <a:moveTo>
                  <a:pt x="76" y="342"/>
                </a:moveTo>
                <a:cubicBezTo>
                  <a:pt x="76" y="339"/>
                  <a:pt x="78" y="337"/>
                  <a:pt x="81" y="337"/>
                </a:cubicBezTo>
                <a:cubicBezTo>
                  <a:pt x="166" y="319"/>
                  <a:pt x="166" y="319"/>
                  <a:pt x="166" y="319"/>
                </a:cubicBezTo>
                <a:cubicBezTo>
                  <a:pt x="182" y="316"/>
                  <a:pt x="191" y="351"/>
                  <a:pt x="173" y="353"/>
                </a:cubicBezTo>
                <a:cubicBezTo>
                  <a:pt x="92" y="365"/>
                  <a:pt x="92" y="365"/>
                  <a:pt x="92" y="365"/>
                </a:cubicBezTo>
                <a:cubicBezTo>
                  <a:pt x="89" y="365"/>
                  <a:pt x="87" y="364"/>
                  <a:pt x="85" y="363"/>
                </a:cubicBezTo>
                <a:cubicBezTo>
                  <a:pt x="79" y="355"/>
                  <a:pt x="77" y="348"/>
                  <a:pt x="76" y="342"/>
                </a:cubicBezTo>
                <a:close/>
                <a:moveTo>
                  <a:pt x="95" y="383"/>
                </a:moveTo>
                <a:cubicBezTo>
                  <a:pt x="176" y="371"/>
                  <a:pt x="176" y="371"/>
                  <a:pt x="176" y="371"/>
                </a:cubicBezTo>
                <a:cubicBezTo>
                  <a:pt x="199" y="368"/>
                  <a:pt x="195" y="389"/>
                  <a:pt x="181" y="397"/>
                </a:cubicBezTo>
                <a:cubicBezTo>
                  <a:pt x="167" y="405"/>
                  <a:pt x="153" y="409"/>
                  <a:pt x="138" y="410"/>
                </a:cubicBezTo>
                <a:cubicBezTo>
                  <a:pt x="128" y="411"/>
                  <a:pt x="111" y="405"/>
                  <a:pt x="104" y="398"/>
                </a:cubicBezTo>
                <a:cubicBezTo>
                  <a:pt x="100" y="394"/>
                  <a:pt x="97" y="388"/>
                  <a:pt x="95" y="383"/>
                </a:cubicBezTo>
                <a:close/>
                <a:moveTo>
                  <a:pt x="73" y="216"/>
                </a:moveTo>
                <a:cubicBezTo>
                  <a:pt x="53" y="148"/>
                  <a:pt x="53" y="148"/>
                  <a:pt x="53" y="148"/>
                </a:cubicBezTo>
                <a:cubicBezTo>
                  <a:pt x="10" y="115"/>
                  <a:pt x="10" y="115"/>
                  <a:pt x="10" y="115"/>
                </a:cubicBezTo>
                <a:cubicBezTo>
                  <a:pt x="0" y="81"/>
                  <a:pt x="0" y="81"/>
                  <a:pt x="0" y="81"/>
                </a:cubicBezTo>
                <a:cubicBezTo>
                  <a:pt x="10" y="29"/>
                  <a:pt x="10" y="29"/>
                  <a:pt x="10" y="29"/>
                </a:cubicBezTo>
                <a:cubicBezTo>
                  <a:pt x="30" y="23"/>
                  <a:pt x="30" y="23"/>
                  <a:pt x="30" y="23"/>
                </a:cubicBezTo>
                <a:cubicBezTo>
                  <a:pt x="45" y="74"/>
                  <a:pt x="45" y="74"/>
                  <a:pt x="45" y="74"/>
                </a:cubicBezTo>
                <a:cubicBezTo>
                  <a:pt x="46" y="77"/>
                  <a:pt x="51" y="80"/>
                  <a:pt x="54" y="79"/>
                </a:cubicBezTo>
                <a:cubicBezTo>
                  <a:pt x="98" y="66"/>
                  <a:pt x="98" y="66"/>
                  <a:pt x="98" y="66"/>
                </a:cubicBezTo>
                <a:cubicBezTo>
                  <a:pt x="101" y="65"/>
                  <a:pt x="103" y="60"/>
                  <a:pt x="102" y="57"/>
                </a:cubicBezTo>
                <a:cubicBezTo>
                  <a:pt x="87" y="6"/>
                  <a:pt x="87" y="6"/>
                  <a:pt x="87" y="6"/>
                </a:cubicBezTo>
                <a:cubicBezTo>
                  <a:pt x="107" y="0"/>
                  <a:pt x="107" y="0"/>
                  <a:pt x="107" y="0"/>
                </a:cubicBezTo>
                <a:cubicBezTo>
                  <a:pt x="144" y="39"/>
                  <a:pt x="144" y="39"/>
                  <a:pt x="144" y="39"/>
                </a:cubicBezTo>
                <a:cubicBezTo>
                  <a:pt x="154" y="73"/>
                  <a:pt x="154" y="73"/>
                  <a:pt x="154" y="73"/>
                </a:cubicBezTo>
                <a:cubicBezTo>
                  <a:pt x="136" y="124"/>
                  <a:pt x="136" y="124"/>
                  <a:pt x="136" y="124"/>
                </a:cubicBezTo>
                <a:cubicBezTo>
                  <a:pt x="147" y="161"/>
                  <a:pt x="147" y="161"/>
                  <a:pt x="147" y="161"/>
                </a:cubicBezTo>
                <a:lnTo>
                  <a:pt x="73" y="21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60" name="Rectangle 59"/>
          <p:cNvSpPr/>
          <p:nvPr/>
        </p:nvSpPr>
        <p:spPr bwMode="auto">
          <a:xfrm>
            <a:off x="220209" y="1732924"/>
            <a:ext cx="2926080" cy="755227"/>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182880" bIns="46637" numCol="1" rtlCol="0" anchor="ctr" anchorCtr="0" compatLnSpc="1">
            <a:prstTxWarp prst="textNoShape">
              <a:avLst/>
            </a:prstTxWarp>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cs typeface="Segoe UI" pitchFamily="34" charset="0"/>
              </a:rPr>
              <a:t>Sales </a:t>
            </a:r>
            <a:b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cs typeface="Segoe UI" pitchFamily="34" charset="0"/>
              </a:rPr>
            </a:b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cs typeface="Segoe UI" pitchFamily="34" charset="0"/>
              </a:rPr>
              <a:t>and marketing</a:t>
            </a:r>
          </a:p>
        </p:txBody>
      </p:sp>
      <p:sp>
        <p:nvSpPr>
          <p:cNvPr id="61" name="Rectangle 60"/>
          <p:cNvSpPr/>
          <p:nvPr/>
        </p:nvSpPr>
        <p:spPr bwMode="auto">
          <a:xfrm>
            <a:off x="3208037" y="1732924"/>
            <a:ext cx="2926080" cy="755227"/>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182880" bIns="46637" numCol="1" rtlCol="0" anchor="ctr" anchorCtr="0" compatLnSpc="1">
            <a:prstTxWarp prst="textNoShape">
              <a:avLst/>
            </a:prstTxWarp>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cs typeface="Segoe UI" pitchFamily="34" charset="0"/>
              </a:rPr>
              <a:t>Finance </a:t>
            </a:r>
            <a:b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cs typeface="Segoe UI" pitchFamily="34" charset="0"/>
              </a:rPr>
            </a:b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cs typeface="Segoe UI" pitchFamily="34" charset="0"/>
              </a:rPr>
              <a:t>and risk</a:t>
            </a:r>
          </a:p>
        </p:txBody>
      </p:sp>
      <p:sp>
        <p:nvSpPr>
          <p:cNvPr id="62" name="Rectangle 61"/>
          <p:cNvSpPr/>
          <p:nvPr/>
        </p:nvSpPr>
        <p:spPr bwMode="auto">
          <a:xfrm>
            <a:off x="6195865" y="1732924"/>
            <a:ext cx="2926080" cy="755227"/>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182880" bIns="46637" numCol="1" rtlCol="0" anchor="ctr" anchorCtr="0" compatLnSpc="1">
            <a:prstTxWarp prst="textNoShape">
              <a:avLst/>
            </a:prstTxWarp>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cs typeface="Segoe UI" pitchFamily="34" charset="0"/>
              </a:rPr>
              <a:t>Customer </a:t>
            </a:r>
            <a:b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cs typeface="Segoe UI" pitchFamily="34" charset="0"/>
              </a:rPr>
            </a:b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cs typeface="Segoe UI" pitchFamily="34" charset="0"/>
              </a:rPr>
              <a:t>and channel</a:t>
            </a:r>
          </a:p>
        </p:txBody>
      </p:sp>
      <p:sp>
        <p:nvSpPr>
          <p:cNvPr id="63" name="Rectangle 62"/>
          <p:cNvSpPr/>
          <p:nvPr/>
        </p:nvSpPr>
        <p:spPr bwMode="auto">
          <a:xfrm>
            <a:off x="9183692" y="1732924"/>
            <a:ext cx="2926080" cy="755227"/>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2960" tIns="46637" rIns="182880" bIns="46637" numCol="1" rtlCol="0" anchor="ctr" anchorCtr="0" compatLnSpc="1">
            <a:prstTxWarp prst="textNoShape">
              <a:avLst/>
            </a:prstTxWarp>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cs typeface="Segoe UI" pitchFamily="34" charset="0"/>
              </a:rPr>
              <a:t>Operations </a:t>
            </a:r>
            <a:b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cs typeface="Segoe UI" pitchFamily="34" charset="0"/>
              </a:rPr>
            </a:b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cs typeface="Segoe UI" pitchFamily="34" charset="0"/>
              </a:rPr>
              <a:t>and workforce</a:t>
            </a:r>
          </a:p>
        </p:txBody>
      </p:sp>
      <p:sp>
        <p:nvSpPr>
          <p:cNvPr id="64" name="Freeform 64"/>
          <p:cNvSpPr>
            <a:spLocks noEditPoints="1"/>
          </p:cNvSpPr>
          <p:nvPr/>
        </p:nvSpPr>
        <p:spPr bwMode="black">
          <a:xfrm>
            <a:off x="377769" y="1899845"/>
            <a:ext cx="481446" cy="36975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chemeClr val="tx1"/>
          </a:solidFill>
          <a:ln>
            <a:noFill/>
          </a:ln>
        </p:spPr>
        <p:txBody>
          <a:bodyPr vert="horz" wrap="square" lIns="0" tIns="41153" rIns="82305" bIns="41153" numCol="1" anchor="t" anchorCtr="0" compatLnSpc="1">
            <a:prstTxWarp prst="textNoShape">
              <a:avLst/>
            </a:prstTxWarp>
          </a:bodyPr>
          <a:lstStyle/>
          <a:p>
            <a:pPr marL="0" marR="0" lvl="0" indent="0" algn="ctr" defTabSz="914363"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65" name="Freeform 242"/>
          <p:cNvSpPr>
            <a:spLocks noChangeAspect="1" noEditPoints="1"/>
          </p:cNvSpPr>
          <p:nvPr/>
        </p:nvSpPr>
        <p:spPr bwMode="auto">
          <a:xfrm>
            <a:off x="9356107" y="1921885"/>
            <a:ext cx="459721" cy="367777"/>
          </a:xfrm>
          <a:custGeom>
            <a:avLst/>
            <a:gdLst>
              <a:gd name="T0" fmla="*/ 63 w 106"/>
              <a:gd name="T1" fmla="*/ 51 h 85"/>
              <a:gd name="T2" fmla="*/ 63 w 106"/>
              <a:gd name="T3" fmla="*/ 51 h 85"/>
              <a:gd name="T4" fmla="*/ 77 w 106"/>
              <a:gd name="T5" fmla="*/ 55 h 85"/>
              <a:gd name="T6" fmla="*/ 77 w 106"/>
              <a:gd name="T7" fmla="*/ 55 h 85"/>
              <a:gd name="T8" fmla="*/ 96 w 106"/>
              <a:gd name="T9" fmla="*/ 47 h 85"/>
              <a:gd name="T10" fmla="*/ 97 w 106"/>
              <a:gd name="T11" fmla="*/ 47 h 85"/>
              <a:gd name="T12" fmla="*/ 97 w 106"/>
              <a:gd name="T13" fmla="*/ 47 h 85"/>
              <a:gd name="T14" fmla="*/ 97 w 106"/>
              <a:gd name="T15" fmla="*/ 47 h 85"/>
              <a:gd name="T16" fmla="*/ 97 w 106"/>
              <a:gd name="T17" fmla="*/ 47 h 85"/>
              <a:gd name="T18" fmla="*/ 106 w 106"/>
              <a:gd name="T19" fmla="*/ 56 h 85"/>
              <a:gd name="T20" fmla="*/ 106 w 106"/>
              <a:gd name="T21" fmla="*/ 77 h 85"/>
              <a:gd name="T22" fmla="*/ 105 w 106"/>
              <a:gd name="T23" fmla="*/ 82 h 85"/>
              <a:gd name="T24" fmla="*/ 105 w 106"/>
              <a:gd name="T25" fmla="*/ 82 h 85"/>
              <a:gd name="T26" fmla="*/ 98 w 106"/>
              <a:gd name="T27" fmla="*/ 85 h 85"/>
              <a:gd name="T28" fmla="*/ 63 w 106"/>
              <a:gd name="T29" fmla="*/ 85 h 85"/>
              <a:gd name="T30" fmla="*/ 63 w 106"/>
              <a:gd name="T31" fmla="*/ 51 h 85"/>
              <a:gd name="T32" fmla="*/ 10 w 106"/>
              <a:gd name="T33" fmla="*/ 85 h 85"/>
              <a:gd name="T34" fmla="*/ 49 w 106"/>
              <a:gd name="T35" fmla="*/ 85 h 85"/>
              <a:gd name="T36" fmla="*/ 56 w 106"/>
              <a:gd name="T37" fmla="*/ 82 h 85"/>
              <a:gd name="T38" fmla="*/ 56 w 106"/>
              <a:gd name="T39" fmla="*/ 82 h 85"/>
              <a:gd name="T40" fmla="*/ 57 w 106"/>
              <a:gd name="T41" fmla="*/ 77 h 85"/>
              <a:gd name="T42" fmla="*/ 57 w 106"/>
              <a:gd name="T43" fmla="*/ 77 h 85"/>
              <a:gd name="T44" fmla="*/ 57 w 106"/>
              <a:gd name="T45" fmla="*/ 45 h 85"/>
              <a:gd name="T46" fmla="*/ 48 w 106"/>
              <a:gd name="T47" fmla="*/ 36 h 85"/>
              <a:gd name="T48" fmla="*/ 48 w 106"/>
              <a:gd name="T49" fmla="*/ 36 h 85"/>
              <a:gd name="T50" fmla="*/ 47 w 106"/>
              <a:gd name="T51" fmla="*/ 36 h 85"/>
              <a:gd name="T52" fmla="*/ 47 w 106"/>
              <a:gd name="T53" fmla="*/ 37 h 85"/>
              <a:gd name="T54" fmla="*/ 29 w 106"/>
              <a:gd name="T55" fmla="*/ 44 h 85"/>
              <a:gd name="T56" fmla="*/ 29 w 106"/>
              <a:gd name="T57" fmla="*/ 44 h 85"/>
              <a:gd name="T58" fmla="*/ 10 w 106"/>
              <a:gd name="T59" fmla="*/ 37 h 85"/>
              <a:gd name="T60" fmla="*/ 10 w 106"/>
              <a:gd name="T61" fmla="*/ 37 h 85"/>
              <a:gd name="T62" fmla="*/ 10 w 106"/>
              <a:gd name="T63" fmla="*/ 36 h 85"/>
              <a:gd name="T64" fmla="*/ 10 w 106"/>
              <a:gd name="T65" fmla="*/ 36 h 85"/>
              <a:gd name="T66" fmla="*/ 0 w 106"/>
              <a:gd name="T67" fmla="*/ 45 h 85"/>
              <a:gd name="T68" fmla="*/ 0 w 106"/>
              <a:gd name="T69" fmla="*/ 77 h 85"/>
              <a:gd name="T70" fmla="*/ 0 w 106"/>
              <a:gd name="T71" fmla="*/ 77 h 85"/>
              <a:gd name="T72" fmla="*/ 2 w 106"/>
              <a:gd name="T73" fmla="*/ 82 h 85"/>
              <a:gd name="T74" fmla="*/ 2 w 106"/>
              <a:gd name="T75" fmla="*/ 82 h 85"/>
              <a:gd name="T76" fmla="*/ 10 w 106"/>
              <a:gd name="T77" fmla="*/ 85 h 85"/>
              <a:gd name="T78" fmla="*/ 29 w 106"/>
              <a:gd name="T79" fmla="*/ 38 h 85"/>
              <a:gd name="T80" fmla="*/ 48 w 106"/>
              <a:gd name="T81" fmla="*/ 19 h 85"/>
              <a:gd name="T82" fmla="*/ 29 w 106"/>
              <a:gd name="T83" fmla="*/ 0 h 85"/>
              <a:gd name="T84" fmla="*/ 9 w 106"/>
              <a:gd name="T85" fmla="*/ 19 h 85"/>
              <a:gd name="T86" fmla="*/ 29 w 106"/>
              <a:gd name="T87" fmla="*/ 38 h 85"/>
              <a:gd name="T88" fmla="*/ 77 w 106"/>
              <a:gd name="T89" fmla="*/ 50 h 85"/>
              <a:gd name="T90" fmla="*/ 95 w 106"/>
              <a:gd name="T91" fmla="*/ 32 h 85"/>
              <a:gd name="T92" fmla="*/ 77 w 106"/>
              <a:gd name="T93" fmla="*/ 15 h 85"/>
              <a:gd name="T94" fmla="*/ 59 w 106"/>
              <a:gd name="T95" fmla="*/ 32 h 85"/>
              <a:gd name="T96" fmla="*/ 77 w 106"/>
              <a:gd name="T97"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85">
                <a:moveTo>
                  <a:pt x="63" y="51"/>
                </a:moveTo>
                <a:cubicBezTo>
                  <a:pt x="63" y="51"/>
                  <a:pt x="63" y="51"/>
                  <a:pt x="63" y="51"/>
                </a:cubicBezTo>
                <a:cubicBezTo>
                  <a:pt x="67" y="54"/>
                  <a:pt x="72" y="55"/>
                  <a:pt x="77" y="55"/>
                </a:cubicBezTo>
                <a:cubicBezTo>
                  <a:pt x="77" y="55"/>
                  <a:pt x="77" y="55"/>
                  <a:pt x="77" y="55"/>
                </a:cubicBezTo>
                <a:cubicBezTo>
                  <a:pt x="85" y="55"/>
                  <a:pt x="91" y="53"/>
                  <a:pt x="96" y="47"/>
                </a:cubicBezTo>
                <a:cubicBezTo>
                  <a:pt x="97" y="47"/>
                  <a:pt x="97" y="47"/>
                  <a:pt x="97" y="47"/>
                </a:cubicBezTo>
                <a:cubicBezTo>
                  <a:pt x="97" y="47"/>
                  <a:pt x="97" y="47"/>
                  <a:pt x="97" y="47"/>
                </a:cubicBezTo>
                <a:cubicBezTo>
                  <a:pt x="97" y="47"/>
                  <a:pt x="97" y="47"/>
                  <a:pt x="97" y="47"/>
                </a:cubicBezTo>
                <a:cubicBezTo>
                  <a:pt x="97" y="47"/>
                  <a:pt x="97" y="47"/>
                  <a:pt x="97" y="47"/>
                </a:cubicBezTo>
                <a:cubicBezTo>
                  <a:pt x="103" y="47"/>
                  <a:pt x="106" y="51"/>
                  <a:pt x="106" y="56"/>
                </a:cubicBezTo>
                <a:cubicBezTo>
                  <a:pt x="106" y="77"/>
                  <a:pt x="106" y="77"/>
                  <a:pt x="106" y="77"/>
                </a:cubicBezTo>
                <a:cubicBezTo>
                  <a:pt x="106" y="79"/>
                  <a:pt x="105" y="81"/>
                  <a:pt x="105" y="82"/>
                </a:cubicBezTo>
                <a:cubicBezTo>
                  <a:pt x="105" y="82"/>
                  <a:pt x="105" y="82"/>
                  <a:pt x="105" y="82"/>
                </a:cubicBezTo>
                <a:cubicBezTo>
                  <a:pt x="103" y="84"/>
                  <a:pt x="101" y="85"/>
                  <a:pt x="98" y="85"/>
                </a:cubicBezTo>
                <a:cubicBezTo>
                  <a:pt x="63" y="85"/>
                  <a:pt x="63" y="85"/>
                  <a:pt x="63" y="85"/>
                </a:cubicBezTo>
                <a:lnTo>
                  <a:pt x="63" y="51"/>
                </a:lnTo>
                <a:close/>
                <a:moveTo>
                  <a:pt x="10" y="85"/>
                </a:moveTo>
                <a:cubicBezTo>
                  <a:pt x="49" y="85"/>
                  <a:pt x="49" y="85"/>
                  <a:pt x="49" y="85"/>
                </a:cubicBezTo>
                <a:cubicBezTo>
                  <a:pt x="52" y="85"/>
                  <a:pt x="54" y="84"/>
                  <a:pt x="56" y="82"/>
                </a:cubicBezTo>
                <a:cubicBezTo>
                  <a:pt x="56" y="82"/>
                  <a:pt x="56" y="82"/>
                  <a:pt x="56" y="82"/>
                </a:cubicBezTo>
                <a:cubicBezTo>
                  <a:pt x="57" y="81"/>
                  <a:pt x="57" y="79"/>
                  <a:pt x="57" y="77"/>
                </a:cubicBezTo>
                <a:cubicBezTo>
                  <a:pt x="57" y="77"/>
                  <a:pt x="57" y="77"/>
                  <a:pt x="57" y="77"/>
                </a:cubicBezTo>
                <a:cubicBezTo>
                  <a:pt x="57" y="45"/>
                  <a:pt x="57" y="45"/>
                  <a:pt x="57" y="45"/>
                </a:cubicBezTo>
                <a:cubicBezTo>
                  <a:pt x="57" y="39"/>
                  <a:pt x="54" y="36"/>
                  <a:pt x="48" y="36"/>
                </a:cubicBezTo>
                <a:cubicBezTo>
                  <a:pt x="48" y="36"/>
                  <a:pt x="48" y="36"/>
                  <a:pt x="48" y="36"/>
                </a:cubicBezTo>
                <a:cubicBezTo>
                  <a:pt x="47" y="36"/>
                  <a:pt x="47" y="36"/>
                  <a:pt x="47" y="36"/>
                </a:cubicBezTo>
                <a:cubicBezTo>
                  <a:pt x="47" y="37"/>
                  <a:pt x="47" y="37"/>
                  <a:pt x="47" y="37"/>
                </a:cubicBezTo>
                <a:cubicBezTo>
                  <a:pt x="42" y="42"/>
                  <a:pt x="36" y="44"/>
                  <a:pt x="29" y="44"/>
                </a:cubicBezTo>
                <a:cubicBezTo>
                  <a:pt x="29" y="44"/>
                  <a:pt x="29" y="44"/>
                  <a:pt x="29" y="44"/>
                </a:cubicBezTo>
                <a:cubicBezTo>
                  <a:pt x="21" y="44"/>
                  <a:pt x="16" y="42"/>
                  <a:pt x="10" y="37"/>
                </a:cubicBezTo>
                <a:cubicBezTo>
                  <a:pt x="10" y="37"/>
                  <a:pt x="10" y="37"/>
                  <a:pt x="10" y="37"/>
                </a:cubicBezTo>
                <a:cubicBezTo>
                  <a:pt x="10" y="36"/>
                  <a:pt x="10" y="36"/>
                  <a:pt x="10" y="36"/>
                </a:cubicBezTo>
                <a:cubicBezTo>
                  <a:pt x="10" y="36"/>
                  <a:pt x="10" y="36"/>
                  <a:pt x="10" y="36"/>
                </a:cubicBezTo>
                <a:cubicBezTo>
                  <a:pt x="4" y="36"/>
                  <a:pt x="1" y="39"/>
                  <a:pt x="0" y="45"/>
                </a:cubicBezTo>
                <a:cubicBezTo>
                  <a:pt x="0" y="77"/>
                  <a:pt x="0" y="77"/>
                  <a:pt x="0" y="77"/>
                </a:cubicBezTo>
                <a:cubicBezTo>
                  <a:pt x="0" y="77"/>
                  <a:pt x="0" y="77"/>
                  <a:pt x="0" y="77"/>
                </a:cubicBezTo>
                <a:cubicBezTo>
                  <a:pt x="0" y="79"/>
                  <a:pt x="1" y="81"/>
                  <a:pt x="2" y="82"/>
                </a:cubicBezTo>
                <a:cubicBezTo>
                  <a:pt x="2" y="82"/>
                  <a:pt x="2" y="82"/>
                  <a:pt x="2" y="82"/>
                </a:cubicBezTo>
                <a:cubicBezTo>
                  <a:pt x="3" y="84"/>
                  <a:pt x="6" y="85"/>
                  <a:pt x="10" y="85"/>
                </a:cubicBezTo>
                <a:close/>
                <a:moveTo>
                  <a:pt x="29" y="38"/>
                </a:moveTo>
                <a:cubicBezTo>
                  <a:pt x="39" y="38"/>
                  <a:pt x="48" y="29"/>
                  <a:pt x="48" y="19"/>
                </a:cubicBezTo>
                <a:cubicBezTo>
                  <a:pt x="48" y="8"/>
                  <a:pt x="39" y="0"/>
                  <a:pt x="29" y="0"/>
                </a:cubicBezTo>
                <a:cubicBezTo>
                  <a:pt x="18" y="0"/>
                  <a:pt x="9" y="8"/>
                  <a:pt x="9" y="19"/>
                </a:cubicBezTo>
                <a:cubicBezTo>
                  <a:pt x="9" y="29"/>
                  <a:pt x="18" y="38"/>
                  <a:pt x="29" y="38"/>
                </a:cubicBezTo>
                <a:close/>
                <a:moveTo>
                  <a:pt x="77" y="50"/>
                </a:moveTo>
                <a:cubicBezTo>
                  <a:pt x="87" y="50"/>
                  <a:pt x="95" y="42"/>
                  <a:pt x="95" y="32"/>
                </a:cubicBezTo>
                <a:cubicBezTo>
                  <a:pt x="95" y="23"/>
                  <a:pt x="87" y="15"/>
                  <a:pt x="77" y="15"/>
                </a:cubicBezTo>
                <a:cubicBezTo>
                  <a:pt x="67" y="15"/>
                  <a:pt x="59" y="23"/>
                  <a:pt x="59" y="32"/>
                </a:cubicBezTo>
                <a:cubicBezTo>
                  <a:pt x="59" y="42"/>
                  <a:pt x="67" y="50"/>
                  <a:pt x="77" y="5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gradFill>
                <a:gsLst>
                  <a:gs pos="1250">
                    <a:srgbClr val="FFFFFF"/>
                  </a:gs>
                  <a:gs pos="100000">
                    <a:srgbClr val="FFFFFF"/>
                  </a:gs>
                </a:gsLst>
                <a:lin ang="5400000" scaled="0"/>
              </a:gradFill>
              <a:effectLst/>
              <a:uLnTx/>
              <a:uFillTx/>
            </a:endParaRPr>
          </a:p>
        </p:txBody>
      </p:sp>
      <p:sp>
        <p:nvSpPr>
          <p:cNvPr id="66" name="Freeform 12"/>
          <p:cNvSpPr>
            <a:spLocks noChangeAspect="1"/>
          </p:cNvSpPr>
          <p:nvPr/>
        </p:nvSpPr>
        <p:spPr bwMode="black">
          <a:xfrm>
            <a:off x="6368635" y="1900886"/>
            <a:ext cx="508622" cy="401076"/>
          </a:xfrm>
          <a:custGeom>
            <a:avLst/>
            <a:gdLst/>
            <a:ahLst/>
            <a:cxnLst/>
            <a:rect l="l" t="t" r="r" b="b"/>
            <a:pathLst>
              <a:path w="611218" h="481979">
                <a:moveTo>
                  <a:pt x="224745" y="94707"/>
                </a:moveTo>
                <a:cubicBezTo>
                  <a:pt x="347961" y="94707"/>
                  <a:pt x="448505" y="171589"/>
                  <a:pt x="448505" y="266213"/>
                </a:cubicBezTo>
                <a:cubicBezTo>
                  <a:pt x="448505" y="360837"/>
                  <a:pt x="347961" y="436734"/>
                  <a:pt x="224745" y="436734"/>
                </a:cubicBezTo>
                <a:cubicBezTo>
                  <a:pt x="202074" y="436734"/>
                  <a:pt x="181373" y="434763"/>
                  <a:pt x="161659" y="429834"/>
                </a:cubicBezTo>
                <a:cubicBezTo>
                  <a:pt x="135044" y="478132"/>
                  <a:pt x="86744" y="488974"/>
                  <a:pt x="44358" y="478132"/>
                </a:cubicBezTo>
                <a:cubicBezTo>
                  <a:pt x="69986" y="455462"/>
                  <a:pt x="92658" y="434763"/>
                  <a:pt x="109416" y="413078"/>
                </a:cubicBezTo>
                <a:cubicBezTo>
                  <a:pt x="43372" y="382522"/>
                  <a:pt x="0" y="328310"/>
                  <a:pt x="0" y="266213"/>
                </a:cubicBezTo>
                <a:cubicBezTo>
                  <a:pt x="0" y="171589"/>
                  <a:pt x="100544" y="94707"/>
                  <a:pt x="224745" y="94707"/>
                </a:cubicBezTo>
                <a:close/>
                <a:moveTo>
                  <a:pt x="386440" y="0"/>
                </a:moveTo>
                <a:cubicBezTo>
                  <a:pt x="510659" y="0"/>
                  <a:pt x="611218" y="76830"/>
                  <a:pt x="611218" y="170405"/>
                </a:cubicBezTo>
                <a:cubicBezTo>
                  <a:pt x="611218" y="232460"/>
                  <a:pt x="566854" y="287620"/>
                  <a:pt x="501787" y="317170"/>
                </a:cubicBezTo>
                <a:cubicBezTo>
                  <a:pt x="518546" y="338840"/>
                  <a:pt x="541221" y="360510"/>
                  <a:pt x="566854" y="382180"/>
                </a:cubicBezTo>
                <a:cubicBezTo>
                  <a:pt x="523476" y="393015"/>
                  <a:pt x="481083" y="383165"/>
                  <a:pt x="454465" y="334900"/>
                </a:cubicBezTo>
                <a:cubicBezTo>
                  <a:pt x="547137" y="154645"/>
                  <a:pt x="301656" y="47280"/>
                  <a:pt x="201097" y="73875"/>
                </a:cubicBezTo>
                <a:cubicBezTo>
                  <a:pt x="241518" y="29550"/>
                  <a:pt x="309542" y="0"/>
                  <a:pt x="386440"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
        <p:nvSpPr>
          <p:cNvPr id="67" name="Freeform 11"/>
          <p:cNvSpPr>
            <a:spLocks noEditPoints="1"/>
          </p:cNvSpPr>
          <p:nvPr/>
        </p:nvSpPr>
        <p:spPr bwMode="auto">
          <a:xfrm>
            <a:off x="3388700" y="2002808"/>
            <a:ext cx="522913" cy="239046"/>
          </a:xfrm>
          <a:custGeom>
            <a:avLst/>
            <a:gdLst>
              <a:gd name="T0" fmla="*/ 205 w 400"/>
              <a:gd name="T1" fmla="*/ 64 h 183"/>
              <a:gd name="T2" fmla="*/ 211 w 400"/>
              <a:gd name="T3" fmla="*/ 57 h 183"/>
              <a:gd name="T4" fmla="*/ 186 w 400"/>
              <a:gd name="T5" fmla="*/ 69 h 183"/>
              <a:gd name="T6" fmla="*/ 199 w 400"/>
              <a:gd name="T7" fmla="*/ 67 h 183"/>
              <a:gd name="T8" fmla="*/ 219 w 400"/>
              <a:gd name="T9" fmla="*/ 30 h 183"/>
              <a:gd name="T10" fmla="*/ 208 w 400"/>
              <a:gd name="T11" fmla="*/ 31 h 183"/>
              <a:gd name="T12" fmla="*/ 198 w 400"/>
              <a:gd name="T13" fmla="*/ 36 h 183"/>
              <a:gd name="T14" fmla="*/ 205 w 400"/>
              <a:gd name="T15" fmla="*/ 42 h 183"/>
              <a:gd name="T16" fmla="*/ 304 w 400"/>
              <a:gd name="T17" fmla="*/ 101 h 183"/>
              <a:gd name="T18" fmla="*/ 400 w 400"/>
              <a:gd name="T19" fmla="*/ 3 h 183"/>
              <a:gd name="T20" fmla="*/ 104 w 400"/>
              <a:gd name="T21" fmla="*/ 0 h 183"/>
              <a:gd name="T22" fmla="*/ 2 w 400"/>
              <a:gd name="T23" fmla="*/ 94 h 183"/>
              <a:gd name="T24" fmla="*/ 6 w 400"/>
              <a:gd name="T25" fmla="*/ 103 h 183"/>
              <a:gd name="T26" fmla="*/ 150 w 400"/>
              <a:gd name="T27" fmla="*/ 59 h 183"/>
              <a:gd name="T28" fmla="*/ 168 w 400"/>
              <a:gd name="T29" fmla="*/ 66 h 183"/>
              <a:gd name="T30" fmla="*/ 194 w 400"/>
              <a:gd name="T31" fmla="*/ 53 h 183"/>
              <a:gd name="T32" fmla="*/ 190 w 400"/>
              <a:gd name="T33" fmla="*/ 52 h 183"/>
              <a:gd name="T34" fmla="*/ 174 w 400"/>
              <a:gd name="T35" fmla="*/ 48 h 183"/>
              <a:gd name="T36" fmla="*/ 176 w 400"/>
              <a:gd name="T37" fmla="*/ 38 h 183"/>
              <a:gd name="T38" fmla="*/ 199 w 400"/>
              <a:gd name="T39" fmla="*/ 26 h 183"/>
              <a:gd name="T40" fmla="*/ 228 w 400"/>
              <a:gd name="T41" fmla="*/ 21 h 183"/>
              <a:gd name="T42" fmla="*/ 243 w 400"/>
              <a:gd name="T43" fmla="*/ 14 h 183"/>
              <a:gd name="T44" fmla="*/ 248 w 400"/>
              <a:gd name="T45" fmla="*/ 21 h 183"/>
              <a:gd name="T46" fmla="*/ 257 w 400"/>
              <a:gd name="T47" fmla="*/ 29 h 183"/>
              <a:gd name="T48" fmla="*/ 232 w 400"/>
              <a:gd name="T49" fmla="*/ 36 h 183"/>
              <a:gd name="T50" fmla="*/ 227 w 400"/>
              <a:gd name="T51" fmla="*/ 29 h 183"/>
              <a:gd name="T52" fmla="*/ 216 w 400"/>
              <a:gd name="T53" fmla="*/ 43 h 183"/>
              <a:gd name="T54" fmla="*/ 233 w 400"/>
              <a:gd name="T55" fmla="*/ 47 h 183"/>
              <a:gd name="T56" fmla="*/ 235 w 400"/>
              <a:gd name="T57" fmla="*/ 57 h 183"/>
              <a:gd name="T58" fmla="*/ 225 w 400"/>
              <a:gd name="T59" fmla="*/ 66 h 183"/>
              <a:gd name="T60" fmla="*/ 197 w 400"/>
              <a:gd name="T61" fmla="*/ 75 h 183"/>
              <a:gd name="T62" fmla="*/ 169 w 400"/>
              <a:gd name="T63" fmla="*/ 84 h 183"/>
              <a:gd name="T64" fmla="*/ 167 w 400"/>
              <a:gd name="T65" fmla="*/ 78 h 183"/>
              <a:gd name="T66" fmla="*/ 150 w 400"/>
              <a:gd name="T67" fmla="*/ 59 h 183"/>
              <a:gd name="T68" fmla="*/ 2 w 400"/>
              <a:gd name="T69" fmla="*/ 122 h 183"/>
              <a:gd name="T70" fmla="*/ 311 w 400"/>
              <a:gd name="T71" fmla="*/ 143 h 183"/>
              <a:gd name="T72" fmla="*/ 400 w 400"/>
              <a:gd name="T73" fmla="*/ 59 h 183"/>
              <a:gd name="T74" fmla="*/ 306 w 400"/>
              <a:gd name="T75" fmla="*/ 122 h 183"/>
              <a:gd name="T76" fmla="*/ 2 w 400"/>
              <a:gd name="T77" fmla="*/ 183 h 183"/>
              <a:gd name="T78" fmla="*/ 328 w 400"/>
              <a:gd name="T79" fmla="*/ 180 h 183"/>
              <a:gd name="T80" fmla="*/ 400 w 400"/>
              <a:gd name="T81" fmla="*/ 79 h 183"/>
              <a:gd name="T82" fmla="*/ 2 w 400"/>
              <a:gd name="T83"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0" h="183">
                <a:moveTo>
                  <a:pt x="199" y="67"/>
                </a:moveTo>
                <a:cubicBezTo>
                  <a:pt x="201" y="66"/>
                  <a:pt x="203" y="65"/>
                  <a:pt x="205" y="64"/>
                </a:cubicBezTo>
                <a:cubicBezTo>
                  <a:pt x="207" y="63"/>
                  <a:pt x="209" y="62"/>
                  <a:pt x="210" y="61"/>
                </a:cubicBezTo>
                <a:cubicBezTo>
                  <a:pt x="212" y="59"/>
                  <a:pt x="212" y="58"/>
                  <a:pt x="211" y="57"/>
                </a:cubicBezTo>
                <a:cubicBezTo>
                  <a:pt x="209" y="56"/>
                  <a:pt x="206" y="55"/>
                  <a:pt x="201" y="54"/>
                </a:cubicBezTo>
                <a:cubicBezTo>
                  <a:pt x="186" y="69"/>
                  <a:pt x="186" y="69"/>
                  <a:pt x="186" y="69"/>
                </a:cubicBezTo>
                <a:cubicBezTo>
                  <a:pt x="188" y="69"/>
                  <a:pt x="190" y="68"/>
                  <a:pt x="192" y="68"/>
                </a:cubicBezTo>
                <a:cubicBezTo>
                  <a:pt x="194" y="68"/>
                  <a:pt x="197" y="67"/>
                  <a:pt x="199" y="67"/>
                </a:cubicBezTo>
                <a:close/>
                <a:moveTo>
                  <a:pt x="205" y="42"/>
                </a:moveTo>
                <a:cubicBezTo>
                  <a:pt x="219" y="30"/>
                  <a:pt x="219" y="30"/>
                  <a:pt x="219" y="30"/>
                </a:cubicBezTo>
                <a:cubicBezTo>
                  <a:pt x="217" y="30"/>
                  <a:pt x="215" y="30"/>
                  <a:pt x="213" y="30"/>
                </a:cubicBezTo>
                <a:cubicBezTo>
                  <a:pt x="211" y="30"/>
                  <a:pt x="210" y="31"/>
                  <a:pt x="208" y="31"/>
                </a:cubicBezTo>
                <a:cubicBezTo>
                  <a:pt x="206" y="32"/>
                  <a:pt x="204" y="33"/>
                  <a:pt x="203" y="33"/>
                </a:cubicBezTo>
                <a:cubicBezTo>
                  <a:pt x="201" y="34"/>
                  <a:pt x="200" y="35"/>
                  <a:pt x="198" y="36"/>
                </a:cubicBezTo>
                <a:cubicBezTo>
                  <a:pt x="197" y="38"/>
                  <a:pt x="196" y="39"/>
                  <a:pt x="197" y="40"/>
                </a:cubicBezTo>
                <a:cubicBezTo>
                  <a:pt x="198" y="41"/>
                  <a:pt x="201" y="42"/>
                  <a:pt x="205" y="42"/>
                </a:cubicBezTo>
                <a:close/>
                <a:moveTo>
                  <a:pt x="300" y="103"/>
                </a:moveTo>
                <a:cubicBezTo>
                  <a:pt x="302" y="103"/>
                  <a:pt x="303" y="102"/>
                  <a:pt x="304" y="101"/>
                </a:cubicBezTo>
                <a:cubicBezTo>
                  <a:pt x="398" y="9"/>
                  <a:pt x="398" y="9"/>
                  <a:pt x="398" y="9"/>
                </a:cubicBezTo>
                <a:cubicBezTo>
                  <a:pt x="400" y="7"/>
                  <a:pt x="400" y="5"/>
                  <a:pt x="400" y="3"/>
                </a:cubicBezTo>
                <a:cubicBezTo>
                  <a:pt x="399" y="1"/>
                  <a:pt x="397" y="0"/>
                  <a:pt x="395" y="0"/>
                </a:cubicBezTo>
                <a:cubicBezTo>
                  <a:pt x="104" y="0"/>
                  <a:pt x="104" y="0"/>
                  <a:pt x="104" y="0"/>
                </a:cubicBezTo>
                <a:cubicBezTo>
                  <a:pt x="103" y="0"/>
                  <a:pt x="102" y="1"/>
                  <a:pt x="101" y="1"/>
                </a:cubicBezTo>
                <a:cubicBezTo>
                  <a:pt x="2" y="94"/>
                  <a:pt x="2" y="94"/>
                  <a:pt x="2" y="94"/>
                </a:cubicBezTo>
                <a:cubicBezTo>
                  <a:pt x="1" y="95"/>
                  <a:pt x="0" y="97"/>
                  <a:pt x="1" y="99"/>
                </a:cubicBezTo>
                <a:cubicBezTo>
                  <a:pt x="2" y="101"/>
                  <a:pt x="4" y="103"/>
                  <a:pt x="6" y="103"/>
                </a:cubicBezTo>
                <a:lnTo>
                  <a:pt x="300" y="103"/>
                </a:lnTo>
                <a:close/>
                <a:moveTo>
                  <a:pt x="150" y="59"/>
                </a:moveTo>
                <a:cubicBezTo>
                  <a:pt x="171" y="59"/>
                  <a:pt x="171" y="59"/>
                  <a:pt x="171" y="59"/>
                </a:cubicBezTo>
                <a:cubicBezTo>
                  <a:pt x="168" y="62"/>
                  <a:pt x="167" y="64"/>
                  <a:pt x="168" y="66"/>
                </a:cubicBezTo>
                <a:cubicBezTo>
                  <a:pt x="170" y="67"/>
                  <a:pt x="173" y="68"/>
                  <a:pt x="177" y="69"/>
                </a:cubicBezTo>
                <a:cubicBezTo>
                  <a:pt x="194" y="53"/>
                  <a:pt x="194" y="53"/>
                  <a:pt x="194" y="53"/>
                </a:cubicBezTo>
                <a:cubicBezTo>
                  <a:pt x="193" y="53"/>
                  <a:pt x="193" y="53"/>
                  <a:pt x="192" y="52"/>
                </a:cubicBezTo>
                <a:cubicBezTo>
                  <a:pt x="191" y="52"/>
                  <a:pt x="191" y="52"/>
                  <a:pt x="190" y="52"/>
                </a:cubicBezTo>
                <a:cubicBezTo>
                  <a:pt x="187" y="52"/>
                  <a:pt x="183" y="51"/>
                  <a:pt x="181" y="51"/>
                </a:cubicBezTo>
                <a:cubicBezTo>
                  <a:pt x="178" y="50"/>
                  <a:pt x="176" y="49"/>
                  <a:pt x="174" y="48"/>
                </a:cubicBezTo>
                <a:cubicBezTo>
                  <a:pt x="172" y="47"/>
                  <a:pt x="172" y="46"/>
                  <a:pt x="172" y="44"/>
                </a:cubicBezTo>
                <a:cubicBezTo>
                  <a:pt x="172" y="42"/>
                  <a:pt x="173" y="40"/>
                  <a:pt x="176" y="38"/>
                </a:cubicBezTo>
                <a:cubicBezTo>
                  <a:pt x="179" y="35"/>
                  <a:pt x="182" y="33"/>
                  <a:pt x="186" y="31"/>
                </a:cubicBezTo>
                <a:cubicBezTo>
                  <a:pt x="191" y="29"/>
                  <a:pt x="195" y="27"/>
                  <a:pt x="199" y="26"/>
                </a:cubicBezTo>
                <a:cubicBezTo>
                  <a:pt x="204" y="24"/>
                  <a:pt x="209" y="23"/>
                  <a:pt x="214" y="22"/>
                </a:cubicBezTo>
                <a:cubicBezTo>
                  <a:pt x="219" y="21"/>
                  <a:pt x="224" y="21"/>
                  <a:pt x="228" y="21"/>
                </a:cubicBezTo>
                <a:cubicBezTo>
                  <a:pt x="234" y="15"/>
                  <a:pt x="234" y="15"/>
                  <a:pt x="234" y="15"/>
                </a:cubicBezTo>
                <a:cubicBezTo>
                  <a:pt x="243" y="14"/>
                  <a:pt x="243" y="14"/>
                  <a:pt x="243" y="14"/>
                </a:cubicBezTo>
                <a:cubicBezTo>
                  <a:pt x="237" y="20"/>
                  <a:pt x="237" y="20"/>
                  <a:pt x="237" y="20"/>
                </a:cubicBezTo>
                <a:cubicBezTo>
                  <a:pt x="241" y="20"/>
                  <a:pt x="245" y="21"/>
                  <a:pt x="248" y="21"/>
                </a:cubicBezTo>
                <a:cubicBezTo>
                  <a:pt x="251" y="22"/>
                  <a:pt x="253" y="23"/>
                  <a:pt x="255" y="24"/>
                </a:cubicBezTo>
                <a:cubicBezTo>
                  <a:pt x="257" y="25"/>
                  <a:pt x="257" y="27"/>
                  <a:pt x="257" y="29"/>
                </a:cubicBezTo>
                <a:cubicBezTo>
                  <a:pt x="257" y="31"/>
                  <a:pt x="256" y="33"/>
                  <a:pt x="253" y="36"/>
                </a:cubicBezTo>
                <a:cubicBezTo>
                  <a:pt x="232" y="36"/>
                  <a:pt x="232" y="36"/>
                  <a:pt x="232" y="36"/>
                </a:cubicBezTo>
                <a:cubicBezTo>
                  <a:pt x="234" y="34"/>
                  <a:pt x="235" y="33"/>
                  <a:pt x="234" y="31"/>
                </a:cubicBezTo>
                <a:cubicBezTo>
                  <a:pt x="233" y="30"/>
                  <a:pt x="231" y="29"/>
                  <a:pt x="227" y="29"/>
                </a:cubicBezTo>
                <a:cubicBezTo>
                  <a:pt x="213" y="43"/>
                  <a:pt x="213" y="43"/>
                  <a:pt x="213" y="43"/>
                </a:cubicBezTo>
                <a:cubicBezTo>
                  <a:pt x="214" y="43"/>
                  <a:pt x="215" y="43"/>
                  <a:pt x="216" y="43"/>
                </a:cubicBezTo>
                <a:cubicBezTo>
                  <a:pt x="217" y="43"/>
                  <a:pt x="218" y="44"/>
                  <a:pt x="220" y="44"/>
                </a:cubicBezTo>
                <a:cubicBezTo>
                  <a:pt x="226" y="45"/>
                  <a:pt x="230" y="46"/>
                  <a:pt x="233" y="47"/>
                </a:cubicBezTo>
                <a:cubicBezTo>
                  <a:pt x="235" y="49"/>
                  <a:pt x="236" y="50"/>
                  <a:pt x="237" y="52"/>
                </a:cubicBezTo>
                <a:cubicBezTo>
                  <a:pt x="237" y="54"/>
                  <a:pt x="236" y="55"/>
                  <a:pt x="235" y="57"/>
                </a:cubicBezTo>
                <a:cubicBezTo>
                  <a:pt x="234" y="59"/>
                  <a:pt x="232" y="60"/>
                  <a:pt x="231" y="61"/>
                </a:cubicBezTo>
                <a:cubicBezTo>
                  <a:pt x="230" y="63"/>
                  <a:pt x="228" y="64"/>
                  <a:pt x="225" y="66"/>
                </a:cubicBezTo>
                <a:cubicBezTo>
                  <a:pt x="222" y="68"/>
                  <a:pt x="218" y="69"/>
                  <a:pt x="214" y="71"/>
                </a:cubicBezTo>
                <a:cubicBezTo>
                  <a:pt x="209" y="73"/>
                  <a:pt x="204" y="74"/>
                  <a:pt x="197" y="75"/>
                </a:cubicBezTo>
                <a:cubicBezTo>
                  <a:pt x="191" y="77"/>
                  <a:pt x="184" y="77"/>
                  <a:pt x="176" y="78"/>
                </a:cubicBezTo>
                <a:cubicBezTo>
                  <a:pt x="169" y="84"/>
                  <a:pt x="169" y="84"/>
                  <a:pt x="169" y="84"/>
                </a:cubicBezTo>
                <a:cubicBezTo>
                  <a:pt x="160" y="84"/>
                  <a:pt x="160" y="84"/>
                  <a:pt x="160" y="84"/>
                </a:cubicBezTo>
                <a:cubicBezTo>
                  <a:pt x="167" y="78"/>
                  <a:pt x="167" y="78"/>
                  <a:pt x="167" y="78"/>
                </a:cubicBezTo>
                <a:cubicBezTo>
                  <a:pt x="156" y="77"/>
                  <a:pt x="149" y="75"/>
                  <a:pt x="146" y="72"/>
                </a:cubicBezTo>
                <a:cubicBezTo>
                  <a:pt x="143" y="69"/>
                  <a:pt x="145" y="65"/>
                  <a:pt x="150" y="59"/>
                </a:cubicBezTo>
                <a:close/>
                <a:moveTo>
                  <a:pt x="306" y="122"/>
                </a:moveTo>
                <a:cubicBezTo>
                  <a:pt x="2" y="122"/>
                  <a:pt x="2" y="122"/>
                  <a:pt x="2" y="122"/>
                </a:cubicBezTo>
                <a:cubicBezTo>
                  <a:pt x="2" y="143"/>
                  <a:pt x="2" y="143"/>
                  <a:pt x="2" y="143"/>
                </a:cubicBezTo>
                <a:cubicBezTo>
                  <a:pt x="311" y="143"/>
                  <a:pt x="311" y="143"/>
                  <a:pt x="311" y="143"/>
                </a:cubicBezTo>
                <a:cubicBezTo>
                  <a:pt x="313" y="143"/>
                  <a:pt x="316" y="142"/>
                  <a:pt x="318" y="140"/>
                </a:cubicBezTo>
                <a:cubicBezTo>
                  <a:pt x="400" y="59"/>
                  <a:pt x="400" y="59"/>
                  <a:pt x="400" y="59"/>
                </a:cubicBezTo>
                <a:cubicBezTo>
                  <a:pt x="400" y="28"/>
                  <a:pt x="400" y="28"/>
                  <a:pt x="400" y="28"/>
                </a:cubicBezTo>
                <a:lnTo>
                  <a:pt x="306" y="122"/>
                </a:lnTo>
                <a:close/>
                <a:moveTo>
                  <a:pt x="2" y="162"/>
                </a:moveTo>
                <a:cubicBezTo>
                  <a:pt x="2" y="183"/>
                  <a:pt x="2" y="183"/>
                  <a:pt x="2" y="183"/>
                </a:cubicBezTo>
                <a:cubicBezTo>
                  <a:pt x="321" y="183"/>
                  <a:pt x="321" y="183"/>
                  <a:pt x="321" y="183"/>
                </a:cubicBezTo>
                <a:cubicBezTo>
                  <a:pt x="324" y="183"/>
                  <a:pt x="326" y="182"/>
                  <a:pt x="328" y="180"/>
                </a:cubicBezTo>
                <a:cubicBezTo>
                  <a:pt x="400" y="109"/>
                  <a:pt x="400" y="109"/>
                  <a:pt x="400" y="109"/>
                </a:cubicBezTo>
                <a:cubicBezTo>
                  <a:pt x="400" y="79"/>
                  <a:pt x="400" y="79"/>
                  <a:pt x="400" y="79"/>
                </a:cubicBezTo>
                <a:cubicBezTo>
                  <a:pt x="317" y="162"/>
                  <a:pt x="317" y="162"/>
                  <a:pt x="317" y="162"/>
                </a:cubicBezTo>
                <a:lnTo>
                  <a:pt x="2" y="16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gradFill>
                <a:gsLst>
                  <a:gs pos="125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122856865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1535069"/>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 name="Title 1"/>
          <p:cNvSpPr>
            <a:spLocks noGrp="1"/>
          </p:cNvSpPr>
          <p:nvPr>
            <p:ph type="title"/>
          </p:nvPr>
        </p:nvSpPr>
        <p:spPr>
          <a:xfrm>
            <a:off x="114719" y="104753"/>
            <a:ext cx="10515600" cy="1325563"/>
          </a:xfrm>
        </p:spPr>
        <p:txBody>
          <a:bodyPr>
            <a:normAutofit/>
          </a:bodyPr>
          <a:lstStyle/>
          <a:p>
            <a:r>
              <a:rPr lang="en-GB" sz="5400" dirty="0">
                <a:solidFill>
                  <a:schemeClr val="bg1"/>
                </a:solidFill>
                <a:latin typeface="Segoe UI Light" panose="020B0502040204020203" pitchFamily="34" charset="0"/>
                <a:cs typeface="Segoe UI Light" panose="020B0502040204020203" pitchFamily="34" charset="0"/>
              </a:rPr>
              <a:t>What is Machine Learning (ML)</a:t>
            </a:r>
          </a:p>
        </p:txBody>
      </p:sp>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459" y="2457179"/>
            <a:ext cx="4066499" cy="2946594"/>
          </a:xfrm>
          <a:prstGeom prst="rect">
            <a:avLst/>
          </a:prstGeom>
        </p:spPr>
      </p:pic>
      <p:sp>
        <p:nvSpPr>
          <p:cNvPr id="9" name="TextBox 3"/>
          <p:cNvSpPr txBox="1"/>
          <p:nvPr/>
        </p:nvSpPr>
        <p:spPr>
          <a:xfrm>
            <a:off x="5031074" y="2743236"/>
            <a:ext cx="7018686" cy="1138773"/>
          </a:xfrm>
          <a:prstGeom prst="rect">
            <a:avLst/>
          </a:prstGeom>
          <a:noFill/>
        </p:spPr>
        <p:txBody>
          <a:bodyPr wrap="square" rtlCol="0">
            <a:spAutoFit/>
          </a:bodyPr>
          <a:lstStyle/>
          <a:p>
            <a:r>
              <a:rPr lang="en-GB" sz="3200" dirty="0">
                <a:solidFill>
                  <a:prstClr val="black"/>
                </a:solidFill>
                <a:latin typeface="Segoe UI Light" panose="020B0502040204020203" pitchFamily="34" charset="0"/>
                <a:cs typeface="Segoe UI Light" panose="020B0502040204020203" pitchFamily="34" charset="0"/>
              </a:rPr>
              <a:t>Computing Systems that become smarter with </a:t>
            </a:r>
            <a:r>
              <a:rPr lang="en-GB" sz="3600" b="1" dirty="0">
                <a:solidFill>
                  <a:srgbClr val="00A4EF"/>
                </a:solidFill>
                <a:latin typeface="Segoe UI Light" panose="020B0502040204020203" pitchFamily="34" charset="0"/>
                <a:cs typeface="Segoe UI Light" panose="020B0502040204020203" pitchFamily="34" charset="0"/>
              </a:rPr>
              <a:t>Experience</a:t>
            </a:r>
          </a:p>
        </p:txBody>
      </p:sp>
      <p:sp>
        <p:nvSpPr>
          <p:cNvPr id="10" name="TextBox 5"/>
          <p:cNvSpPr txBox="1"/>
          <p:nvPr/>
        </p:nvSpPr>
        <p:spPr>
          <a:xfrm>
            <a:off x="5031074" y="4505401"/>
            <a:ext cx="7018686" cy="584775"/>
          </a:xfrm>
          <a:prstGeom prst="rect">
            <a:avLst/>
          </a:prstGeom>
          <a:noFill/>
        </p:spPr>
        <p:txBody>
          <a:bodyPr wrap="square" rtlCol="0">
            <a:spAutoFit/>
          </a:bodyPr>
          <a:lstStyle/>
          <a:p>
            <a:r>
              <a:rPr lang="en-GB" sz="3200" b="1" dirty="0">
                <a:solidFill>
                  <a:srgbClr val="00A4EF"/>
                </a:solidFill>
                <a:latin typeface="Segoe UI Light" panose="020B0502040204020203" pitchFamily="34" charset="0"/>
                <a:cs typeface="Segoe UI Light" panose="020B0502040204020203" pitchFamily="34" charset="0"/>
              </a:rPr>
              <a:t>Experience = </a:t>
            </a:r>
            <a:r>
              <a:rPr lang="en-GB" sz="3200" dirty="0">
                <a:solidFill>
                  <a:prstClr val="black"/>
                </a:solidFill>
                <a:latin typeface="Segoe UI Light" panose="020B0502040204020203" pitchFamily="34" charset="0"/>
                <a:cs typeface="Segoe UI Light" panose="020B0502040204020203" pitchFamily="34" charset="0"/>
              </a:rPr>
              <a:t>Past Data + Human Input</a:t>
            </a:r>
          </a:p>
        </p:txBody>
      </p:sp>
    </p:spTree>
    <p:extLst>
      <p:ext uri="{BB962C8B-B14F-4D97-AF65-F5344CB8AC3E}">
        <p14:creationId xmlns:p14="http://schemas.microsoft.com/office/powerpoint/2010/main" val="342604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1535069"/>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 name="Title 1"/>
          <p:cNvSpPr>
            <a:spLocks noGrp="1"/>
          </p:cNvSpPr>
          <p:nvPr>
            <p:ph type="title"/>
          </p:nvPr>
        </p:nvSpPr>
        <p:spPr>
          <a:xfrm>
            <a:off x="114719" y="104753"/>
            <a:ext cx="10515600" cy="1325563"/>
          </a:xfrm>
        </p:spPr>
        <p:txBody>
          <a:bodyPr>
            <a:normAutofit/>
          </a:bodyPr>
          <a:lstStyle/>
          <a:p>
            <a:r>
              <a:rPr lang="en-GB" sz="5400" dirty="0">
                <a:solidFill>
                  <a:schemeClr val="bg1"/>
                </a:solidFill>
                <a:latin typeface="Segoe UI Light" panose="020B0502040204020203" pitchFamily="34" charset="0"/>
                <a:cs typeface="Segoe UI Light" panose="020B0502040204020203" pitchFamily="34" charset="0"/>
              </a:rPr>
              <a:t>What is Machine Learning (ML)</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3251" y="4431404"/>
            <a:ext cx="1828800" cy="18288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4343" y="1922213"/>
            <a:ext cx="1828800" cy="182880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1600" y="4431404"/>
            <a:ext cx="1828800" cy="1828800"/>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87737" y="1922213"/>
            <a:ext cx="1828800" cy="1828800"/>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5949" y="4431404"/>
            <a:ext cx="1828800" cy="1828800"/>
          </a:xfrm>
          <a:prstGeom prst="rect">
            <a:avLst/>
          </a:prstGeom>
        </p:spPr>
      </p:pic>
      <p:pic>
        <p:nvPicPr>
          <p:cNvPr id="11" name="Picture 10"/>
          <p:cNvPicPr>
            <a:picLocks noChangeAspect="1"/>
          </p:cNvPicPr>
          <p:nvPr/>
        </p:nvPicPr>
        <p:blipFill rotWithShape="1">
          <a:blip r:embed="rId8"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spTree>
    <p:extLst>
      <p:ext uri="{BB962C8B-B14F-4D97-AF65-F5344CB8AC3E}">
        <p14:creationId xmlns:p14="http://schemas.microsoft.com/office/powerpoint/2010/main" val="2567391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0"/>
            <a:ext cx="12192000" cy="1535069"/>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5" name="Title 1"/>
          <p:cNvSpPr>
            <a:spLocks noGrp="1"/>
          </p:cNvSpPr>
          <p:nvPr>
            <p:ph type="title"/>
          </p:nvPr>
        </p:nvSpPr>
        <p:spPr>
          <a:xfrm>
            <a:off x="114719" y="104753"/>
            <a:ext cx="10515600" cy="1325563"/>
          </a:xfrm>
        </p:spPr>
        <p:txBody>
          <a:bodyPr>
            <a:normAutofit/>
          </a:bodyPr>
          <a:lstStyle/>
          <a:p>
            <a:r>
              <a:rPr lang="en-GB" sz="5400" dirty="0">
                <a:solidFill>
                  <a:schemeClr val="bg1"/>
                </a:solidFill>
                <a:latin typeface="Segoe UI Light" panose="020B0502040204020203" pitchFamily="34" charset="0"/>
                <a:cs typeface="Segoe UI Light" panose="020B0502040204020203" pitchFamily="34" charset="0"/>
              </a:rPr>
              <a:t>Why now?</a:t>
            </a:r>
          </a:p>
        </p:txBody>
      </p:sp>
      <p:pic>
        <p:nvPicPr>
          <p:cNvPr id="28" name="Picture 27"/>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745037" y="104753"/>
            <a:ext cx="1167709" cy="125233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3079" y="3292130"/>
            <a:ext cx="1677931" cy="167793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6267" y="3482774"/>
            <a:ext cx="1379208" cy="1379208"/>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0732" y="3551130"/>
            <a:ext cx="1159933" cy="1159933"/>
          </a:xfrm>
          <a:prstGeom prst="rect">
            <a:avLst/>
          </a:prstGeom>
        </p:spPr>
      </p:pic>
      <p:pic>
        <p:nvPicPr>
          <p:cNvPr id="64" name="Picture 63"/>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9779000" y="3558460"/>
            <a:ext cx="1067883" cy="1145270"/>
          </a:xfrm>
          <a:prstGeom prst="rect">
            <a:avLst/>
          </a:prstGeom>
          <a:solidFill>
            <a:srgbClr val="00B0F0"/>
          </a:solidFill>
        </p:spPr>
      </p:pic>
      <p:sp>
        <p:nvSpPr>
          <p:cNvPr id="8" name="TextBox 7"/>
          <p:cNvSpPr txBox="1"/>
          <p:nvPr/>
        </p:nvSpPr>
        <p:spPr>
          <a:xfrm>
            <a:off x="3235510" y="3603067"/>
            <a:ext cx="606256" cy="1107996"/>
          </a:xfrm>
          <a:prstGeom prst="rect">
            <a:avLst/>
          </a:prstGeom>
          <a:noFill/>
        </p:spPr>
        <p:txBody>
          <a:bodyPr wrap="none" rtlCol="0">
            <a:spAutoFit/>
          </a:bodyPr>
          <a:lstStyle/>
          <a:p>
            <a:r>
              <a:rPr lang="en-US" sz="6600" dirty="0">
                <a:solidFill>
                  <a:srgbClr val="00B0F0"/>
                </a:solidFill>
              </a:rPr>
              <a:t>+</a:t>
            </a:r>
            <a:endParaRPr lang="en-GB" sz="6600" dirty="0">
              <a:solidFill>
                <a:srgbClr val="00B0F0"/>
              </a:solidFill>
            </a:endParaRPr>
          </a:p>
        </p:txBody>
      </p:sp>
      <p:sp>
        <p:nvSpPr>
          <p:cNvPr id="65" name="TextBox 64"/>
          <p:cNvSpPr txBox="1"/>
          <p:nvPr/>
        </p:nvSpPr>
        <p:spPr>
          <a:xfrm>
            <a:off x="5529975" y="3588404"/>
            <a:ext cx="606256" cy="1107996"/>
          </a:xfrm>
          <a:prstGeom prst="rect">
            <a:avLst/>
          </a:prstGeom>
          <a:noFill/>
        </p:spPr>
        <p:txBody>
          <a:bodyPr wrap="none" rtlCol="0">
            <a:spAutoFit/>
          </a:bodyPr>
          <a:lstStyle/>
          <a:p>
            <a:r>
              <a:rPr lang="en-US" sz="6600" dirty="0">
                <a:solidFill>
                  <a:srgbClr val="00B0F0"/>
                </a:solidFill>
              </a:rPr>
              <a:t>+</a:t>
            </a:r>
            <a:endParaRPr lang="en-GB" sz="6600" dirty="0">
              <a:solidFill>
                <a:srgbClr val="00B0F0"/>
              </a:solidFill>
            </a:endParaRPr>
          </a:p>
        </p:txBody>
      </p:sp>
      <p:sp>
        <p:nvSpPr>
          <p:cNvPr id="67" name="TextBox 66"/>
          <p:cNvSpPr txBox="1"/>
          <p:nvPr/>
        </p:nvSpPr>
        <p:spPr>
          <a:xfrm>
            <a:off x="8365922" y="3551130"/>
            <a:ext cx="606256" cy="1107996"/>
          </a:xfrm>
          <a:prstGeom prst="rect">
            <a:avLst/>
          </a:prstGeom>
          <a:noFill/>
        </p:spPr>
        <p:txBody>
          <a:bodyPr wrap="none" rtlCol="0">
            <a:spAutoFit/>
          </a:bodyPr>
          <a:lstStyle/>
          <a:p>
            <a:r>
              <a:rPr lang="en-US" sz="6600" dirty="0">
                <a:solidFill>
                  <a:srgbClr val="00B0F0"/>
                </a:solidFill>
              </a:rPr>
              <a:t>=</a:t>
            </a:r>
            <a:endParaRPr lang="en-GB" sz="6600" dirty="0">
              <a:solidFill>
                <a:srgbClr val="00B0F0"/>
              </a:solidFill>
            </a:endParaRPr>
          </a:p>
        </p:txBody>
      </p:sp>
    </p:spTree>
    <p:extLst>
      <p:ext uri="{BB962C8B-B14F-4D97-AF65-F5344CB8AC3E}">
        <p14:creationId xmlns:p14="http://schemas.microsoft.com/office/powerpoint/2010/main" val="1685080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345441" y="2477230"/>
            <a:ext cx="8483600" cy="353749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31"/>
          <p:cNvSpPr/>
          <p:nvPr/>
        </p:nvSpPr>
        <p:spPr>
          <a:xfrm>
            <a:off x="2644222" y="2774182"/>
            <a:ext cx="2593948" cy="597409"/>
          </a:xfrm>
          <a:prstGeom prst="rect">
            <a:avLst/>
          </a:prstGeom>
          <a:solidFill>
            <a:schemeClr val="accent1">
              <a:lumMod val="50000"/>
            </a:schemeClr>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1">
                    <a:lumMod val="60000"/>
                    <a:lumOff val="40000"/>
                  </a:schemeClr>
                </a:solidFill>
                <a:latin typeface="Segoe UI Light" panose="020B0502040204020203" pitchFamily="34" charset="0"/>
                <a:cs typeface="Segoe UI Light" panose="020B0502040204020203" pitchFamily="34" charset="0"/>
              </a:rPr>
              <a:t>Business Knowledge</a:t>
            </a:r>
          </a:p>
        </p:txBody>
      </p:sp>
      <p:sp>
        <p:nvSpPr>
          <p:cNvPr id="82" name="Rectangle 19"/>
          <p:cNvSpPr/>
          <p:nvPr/>
        </p:nvSpPr>
        <p:spPr>
          <a:xfrm>
            <a:off x="2641239" y="3734566"/>
            <a:ext cx="2593947" cy="638947"/>
          </a:xfrm>
          <a:prstGeom prst="rect">
            <a:avLst/>
          </a:prstGeom>
          <a:solidFill>
            <a:schemeClr val="accent1">
              <a:lumMod val="50000"/>
            </a:schemeClr>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1">
                    <a:lumMod val="60000"/>
                    <a:lumOff val="40000"/>
                  </a:schemeClr>
                </a:solidFill>
                <a:latin typeface="Segoe UI Light" panose="020B0502040204020203" pitchFamily="34" charset="0"/>
                <a:cs typeface="Segoe UI Light" panose="020B0502040204020203" pitchFamily="34" charset="0"/>
              </a:rPr>
              <a:t>Data Preparation</a:t>
            </a:r>
          </a:p>
        </p:txBody>
      </p:sp>
      <p:sp>
        <p:nvSpPr>
          <p:cNvPr id="80" name="Rectangle 15"/>
          <p:cNvSpPr/>
          <p:nvPr/>
        </p:nvSpPr>
        <p:spPr>
          <a:xfrm>
            <a:off x="2667289" y="4747418"/>
            <a:ext cx="2593946" cy="579414"/>
          </a:xfrm>
          <a:prstGeom prst="rect">
            <a:avLst/>
          </a:prstGeom>
          <a:solidFill>
            <a:schemeClr val="accent1">
              <a:lumMod val="50000"/>
            </a:schemeClr>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1">
                    <a:lumMod val="60000"/>
                    <a:lumOff val="40000"/>
                  </a:schemeClr>
                </a:solidFill>
                <a:latin typeface="Segoe UI Light" panose="020B0502040204020203" pitchFamily="34" charset="0"/>
                <a:cs typeface="Segoe UI Light" panose="020B0502040204020203" pitchFamily="34" charset="0"/>
              </a:rPr>
              <a:t>Modelling</a:t>
            </a:r>
          </a:p>
        </p:txBody>
      </p:sp>
      <p:sp>
        <p:nvSpPr>
          <p:cNvPr id="78" name="Rectangle 14"/>
          <p:cNvSpPr/>
          <p:nvPr/>
        </p:nvSpPr>
        <p:spPr>
          <a:xfrm>
            <a:off x="5820504" y="4751785"/>
            <a:ext cx="2593947" cy="575047"/>
          </a:xfrm>
          <a:prstGeom prst="rect">
            <a:avLst/>
          </a:prstGeom>
          <a:solidFill>
            <a:schemeClr val="accent1">
              <a:lumMod val="50000"/>
            </a:schemeClr>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1">
                    <a:lumMod val="60000"/>
                    <a:lumOff val="40000"/>
                  </a:schemeClr>
                </a:solidFill>
                <a:latin typeface="Segoe UI Light" panose="020B0502040204020203" pitchFamily="34" charset="0"/>
                <a:cs typeface="Segoe UI Light" panose="020B0502040204020203" pitchFamily="34" charset="0"/>
              </a:rPr>
              <a:t>Evaluation</a:t>
            </a:r>
          </a:p>
        </p:txBody>
      </p:sp>
      <p:sp>
        <p:nvSpPr>
          <p:cNvPr id="72" name="Rectangle 11"/>
          <p:cNvSpPr/>
          <p:nvPr/>
        </p:nvSpPr>
        <p:spPr>
          <a:xfrm>
            <a:off x="5820504" y="2774182"/>
            <a:ext cx="2593947" cy="597410"/>
          </a:xfrm>
          <a:prstGeom prst="rect">
            <a:avLst/>
          </a:prstGeom>
          <a:solidFill>
            <a:schemeClr val="accent1">
              <a:lumMod val="50000"/>
            </a:schemeClr>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1">
                    <a:lumMod val="60000"/>
                    <a:lumOff val="40000"/>
                  </a:schemeClr>
                </a:solidFill>
                <a:latin typeface="Segoe UI Light" panose="020B0502040204020203" pitchFamily="34" charset="0"/>
                <a:cs typeface="Segoe UI Light" panose="020B0502040204020203" pitchFamily="34" charset="0"/>
              </a:rPr>
              <a:t>Data Understanding</a:t>
            </a:r>
          </a:p>
        </p:txBody>
      </p:sp>
      <p:sp>
        <p:nvSpPr>
          <p:cNvPr id="63" name="Rectangle 4"/>
          <p:cNvSpPr/>
          <p:nvPr/>
        </p:nvSpPr>
        <p:spPr>
          <a:xfrm>
            <a:off x="534113" y="1755575"/>
            <a:ext cx="1504709" cy="579415"/>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prstClr val="white"/>
                </a:solidFill>
                <a:latin typeface="Segoe UI Light" panose="020B0502040204020203" pitchFamily="34" charset="0"/>
                <a:cs typeface="Segoe UI Light" panose="020B0502040204020203" pitchFamily="34" charset="0"/>
              </a:rPr>
              <a:t>Idea</a:t>
            </a:r>
          </a:p>
        </p:txBody>
      </p:sp>
      <p:sp>
        <p:nvSpPr>
          <p:cNvPr id="66" name="Rectangle 8"/>
          <p:cNvSpPr/>
          <p:nvPr/>
        </p:nvSpPr>
        <p:spPr>
          <a:xfrm>
            <a:off x="534112" y="2774182"/>
            <a:ext cx="1504709" cy="597409"/>
          </a:xfrm>
          <a:prstGeom prst="rect">
            <a:avLst/>
          </a:prstGeom>
          <a:solidFill>
            <a:schemeClr val="accent1">
              <a:lumMod val="50000"/>
            </a:schemeClr>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1">
                    <a:lumMod val="60000"/>
                    <a:lumOff val="40000"/>
                  </a:schemeClr>
                </a:solidFill>
                <a:latin typeface="Segoe UI Light" panose="020B0502040204020203" pitchFamily="34" charset="0"/>
                <a:cs typeface="Segoe UI Light" panose="020B0502040204020203" pitchFamily="34" charset="0"/>
              </a:rPr>
              <a:t>Data</a:t>
            </a:r>
          </a:p>
        </p:txBody>
      </p:sp>
      <p:sp>
        <p:nvSpPr>
          <p:cNvPr id="87" name="Rectangle 41"/>
          <p:cNvSpPr/>
          <p:nvPr/>
        </p:nvSpPr>
        <p:spPr>
          <a:xfrm>
            <a:off x="9465329" y="4747417"/>
            <a:ext cx="2214666" cy="579415"/>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prstClr val="white"/>
                </a:solidFill>
                <a:latin typeface="Segoe UI Light" panose="020B0502040204020203" pitchFamily="34" charset="0"/>
                <a:cs typeface="Segoe UI Light" panose="020B0502040204020203" pitchFamily="34" charset="0"/>
              </a:rPr>
              <a:t>Publish</a:t>
            </a:r>
          </a:p>
        </p:txBody>
      </p:sp>
      <p:cxnSp>
        <p:nvCxnSpPr>
          <p:cNvPr id="89" name="Straight Arrow Connector 44"/>
          <p:cNvCxnSpPr/>
          <p:nvPr/>
        </p:nvCxnSpPr>
        <p:spPr>
          <a:xfrm flipH="1">
            <a:off x="1309534" y="2334990"/>
            <a:ext cx="1" cy="439192"/>
          </a:xfrm>
          <a:prstGeom prst="straightConnector1">
            <a:avLst/>
          </a:prstGeom>
          <a:ln w="28575">
            <a:solidFill>
              <a:srgbClr val="00A4EF"/>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45"/>
          <p:cNvCxnSpPr/>
          <p:nvPr/>
        </p:nvCxnSpPr>
        <p:spPr>
          <a:xfrm>
            <a:off x="2061888" y="3072887"/>
            <a:ext cx="605401" cy="0"/>
          </a:xfrm>
          <a:prstGeom prst="straightConnector1">
            <a:avLst/>
          </a:prstGeom>
          <a:ln w="28575">
            <a:solidFill>
              <a:srgbClr val="00A4EF"/>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47"/>
          <p:cNvCxnSpPr>
            <a:stCxn id="84" idx="2"/>
            <a:endCxn id="82" idx="0"/>
          </p:cNvCxnSpPr>
          <p:nvPr/>
        </p:nvCxnSpPr>
        <p:spPr>
          <a:xfrm flipH="1">
            <a:off x="3938213" y="3371591"/>
            <a:ext cx="2983" cy="362975"/>
          </a:xfrm>
          <a:prstGeom prst="straightConnector1">
            <a:avLst/>
          </a:prstGeom>
          <a:ln w="28575">
            <a:solidFill>
              <a:srgbClr val="00A4EF"/>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6" name="Straight Arrow Connector 51"/>
          <p:cNvCxnSpPr>
            <a:endCxn id="87" idx="1"/>
          </p:cNvCxnSpPr>
          <p:nvPr/>
        </p:nvCxnSpPr>
        <p:spPr>
          <a:xfrm>
            <a:off x="9279683" y="5037125"/>
            <a:ext cx="185646" cy="0"/>
          </a:xfrm>
          <a:prstGeom prst="straightConnector1">
            <a:avLst/>
          </a:prstGeom>
          <a:ln w="28575">
            <a:solidFill>
              <a:srgbClr val="00A4E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47"/>
          <p:cNvCxnSpPr>
            <a:stCxn id="82" idx="2"/>
            <a:endCxn id="80" idx="0"/>
          </p:cNvCxnSpPr>
          <p:nvPr/>
        </p:nvCxnSpPr>
        <p:spPr>
          <a:xfrm>
            <a:off x="3938213" y="4373513"/>
            <a:ext cx="26049" cy="373905"/>
          </a:xfrm>
          <a:prstGeom prst="straightConnector1">
            <a:avLst/>
          </a:prstGeom>
          <a:ln w="28575">
            <a:solidFill>
              <a:srgbClr val="00A4EF"/>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0" y="0"/>
            <a:ext cx="12192000" cy="1535069"/>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5" name="Title 1"/>
          <p:cNvSpPr>
            <a:spLocks noGrp="1"/>
          </p:cNvSpPr>
          <p:nvPr>
            <p:ph type="title"/>
          </p:nvPr>
        </p:nvSpPr>
        <p:spPr>
          <a:xfrm>
            <a:off x="114719" y="104753"/>
            <a:ext cx="10515600" cy="1325563"/>
          </a:xfrm>
        </p:spPr>
        <p:txBody>
          <a:bodyPr>
            <a:normAutofit/>
          </a:bodyPr>
          <a:lstStyle/>
          <a:p>
            <a:r>
              <a:rPr lang="en-GB" sz="5400" dirty="0">
                <a:solidFill>
                  <a:schemeClr val="bg1"/>
                </a:solidFill>
                <a:latin typeface="Segoe UI Light" panose="020B0502040204020203" pitchFamily="34" charset="0"/>
                <a:cs typeface="Segoe UI Light" panose="020B0502040204020203" pitchFamily="34" charset="0"/>
              </a:rPr>
              <a:t>Machine Learning Process Model</a:t>
            </a:r>
          </a:p>
        </p:txBody>
      </p:sp>
      <p:pic>
        <p:nvPicPr>
          <p:cNvPr id="22" name="Picture 21"/>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cxnSp>
        <p:nvCxnSpPr>
          <p:cNvPr id="26" name="Straight Arrow Connector 45"/>
          <p:cNvCxnSpPr>
            <a:stCxn id="78" idx="3"/>
            <a:endCxn id="87" idx="1"/>
          </p:cNvCxnSpPr>
          <p:nvPr/>
        </p:nvCxnSpPr>
        <p:spPr>
          <a:xfrm flipV="1">
            <a:off x="8414451" y="5037125"/>
            <a:ext cx="1050878" cy="2184"/>
          </a:xfrm>
          <a:prstGeom prst="straightConnector1">
            <a:avLst/>
          </a:prstGeom>
          <a:ln w="28575">
            <a:solidFill>
              <a:srgbClr val="00A4EF"/>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 name="Elbow Connector 9"/>
          <p:cNvCxnSpPr>
            <a:stCxn id="80" idx="3"/>
            <a:endCxn id="78" idx="1"/>
          </p:cNvCxnSpPr>
          <p:nvPr/>
        </p:nvCxnSpPr>
        <p:spPr>
          <a:xfrm>
            <a:off x="5261235" y="5037125"/>
            <a:ext cx="559269" cy="2184"/>
          </a:xfrm>
          <a:prstGeom prst="bentConnector3">
            <a:avLst>
              <a:gd name="adj1" fmla="val 50000"/>
            </a:avLst>
          </a:prstGeom>
          <a:ln w="28575">
            <a:solidFill>
              <a:srgbClr val="00A4E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7"/>
          <p:cNvCxnSpPr>
            <a:stCxn id="72" idx="2"/>
            <a:endCxn id="78" idx="0"/>
          </p:cNvCxnSpPr>
          <p:nvPr/>
        </p:nvCxnSpPr>
        <p:spPr>
          <a:xfrm>
            <a:off x="7117478" y="3371592"/>
            <a:ext cx="0" cy="1380193"/>
          </a:xfrm>
          <a:prstGeom prst="straightConnector1">
            <a:avLst/>
          </a:prstGeom>
          <a:ln w="28575">
            <a:solidFill>
              <a:srgbClr val="00A4EF"/>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45441" y="5531460"/>
            <a:ext cx="2764465" cy="338554"/>
          </a:xfrm>
          <a:prstGeom prst="rect">
            <a:avLst/>
          </a:prstGeom>
          <a:noFill/>
        </p:spPr>
        <p:txBody>
          <a:bodyPr wrap="square" rtlCol="0">
            <a:spAutoFit/>
          </a:bodyPr>
          <a:lstStyle/>
          <a:p>
            <a:r>
              <a:rPr lang="en-GB" sz="1600" i="1" dirty="0">
                <a:solidFill>
                  <a:srgbClr val="00A4EF"/>
                </a:solidFill>
              </a:rPr>
              <a:t>Based on the </a:t>
            </a:r>
            <a:r>
              <a:rPr lang="en-GB" sz="1600" i="1" dirty="0">
                <a:solidFill>
                  <a:srgbClr val="00A4EF"/>
                </a:solidFill>
                <a:hlinkClick r:id="rId4"/>
              </a:rPr>
              <a:t>CRISP-DM Model</a:t>
            </a:r>
            <a:endParaRPr lang="en-GB" sz="1600" i="1" dirty="0">
              <a:solidFill>
                <a:srgbClr val="00A4EF"/>
              </a:solidFill>
            </a:endParaRPr>
          </a:p>
        </p:txBody>
      </p:sp>
      <p:sp>
        <p:nvSpPr>
          <p:cNvPr id="27" name="Rectangle 11"/>
          <p:cNvSpPr/>
          <p:nvPr/>
        </p:nvSpPr>
        <p:spPr>
          <a:xfrm>
            <a:off x="9465329" y="5784464"/>
            <a:ext cx="2214666" cy="572115"/>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prstClr val="white"/>
                </a:solidFill>
                <a:latin typeface="Segoe UI Light" panose="020B0502040204020203" pitchFamily="34" charset="0"/>
                <a:cs typeface="Segoe UI Light" panose="020B0502040204020203" pitchFamily="34" charset="0"/>
              </a:rPr>
              <a:t>Re-train</a:t>
            </a:r>
          </a:p>
        </p:txBody>
      </p:sp>
      <p:cxnSp>
        <p:nvCxnSpPr>
          <p:cNvPr id="48" name="Straight Arrow Connector 47"/>
          <p:cNvCxnSpPr/>
          <p:nvPr/>
        </p:nvCxnSpPr>
        <p:spPr>
          <a:xfrm flipH="1">
            <a:off x="5261237" y="3072887"/>
            <a:ext cx="582334" cy="0"/>
          </a:xfrm>
          <a:prstGeom prst="straightConnector1">
            <a:avLst/>
          </a:prstGeom>
          <a:ln w="28575">
            <a:solidFill>
              <a:srgbClr val="00A4EF"/>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45"/>
          <p:cNvCxnSpPr>
            <a:stCxn id="27" idx="0"/>
            <a:endCxn id="87" idx="2"/>
          </p:cNvCxnSpPr>
          <p:nvPr/>
        </p:nvCxnSpPr>
        <p:spPr>
          <a:xfrm flipV="1">
            <a:off x="10572662" y="5326832"/>
            <a:ext cx="0" cy="457632"/>
          </a:xfrm>
          <a:prstGeom prst="straightConnector1">
            <a:avLst/>
          </a:prstGeom>
          <a:ln w="28575">
            <a:solidFill>
              <a:srgbClr val="00A4EF"/>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4063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14719" y="1743964"/>
            <a:ext cx="3383357" cy="4905829"/>
          </a:xfrm>
          <a:prstGeom prst="roundRect">
            <a:avLst>
              <a:gd name="adj" fmla="val 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ounded Rectangle 100"/>
          <p:cNvSpPr/>
          <p:nvPr/>
        </p:nvSpPr>
        <p:spPr>
          <a:xfrm>
            <a:off x="9516675" y="1743964"/>
            <a:ext cx="2465456" cy="4905829"/>
          </a:xfrm>
          <a:prstGeom prst="roundRect">
            <a:avLst>
              <a:gd name="adj"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ounded Rectangle 101"/>
          <p:cNvSpPr/>
          <p:nvPr/>
        </p:nvSpPr>
        <p:spPr>
          <a:xfrm>
            <a:off x="3361106" y="1743964"/>
            <a:ext cx="6198905" cy="4905829"/>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0" y="0"/>
            <a:ext cx="12192000" cy="1535069"/>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1"/>
          <p:cNvSpPr>
            <a:spLocks noGrp="1"/>
          </p:cNvSpPr>
          <p:nvPr>
            <p:ph type="title"/>
          </p:nvPr>
        </p:nvSpPr>
        <p:spPr>
          <a:xfrm>
            <a:off x="114719" y="104753"/>
            <a:ext cx="10515600" cy="1325563"/>
          </a:xfrm>
        </p:spPr>
        <p:txBody>
          <a:bodyPr>
            <a:normAutofit/>
          </a:bodyPr>
          <a:lstStyle/>
          <a:p>
            <a:r>
              <a:rPr lang="en-GB" sz="5400" dirty="0">
                <a:solidFill>
                  <a:schemeClr val="bg1"/>
                </a:solidFill>
                <a:latin typeface="Segoe UI Light" panose="020B0502040204020203" pitchFamily="34" charset="0"/>
                <a:cs typeface="Segoe UI Light" panose="020B0502040204020203" pitchFamily="34" charset="0"/>
              </a:rPr>
              <a:t>What is Azure Machine Learning</a:t>
            </a:r>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sp>
        <p:nvSpPr>
          <p:cNvPr id="107" name="TextBox 106"/>
          <p:cNvSpPr txBox="1"/>
          <p:nvPr/>
        </p:nvSpPr>
        <p:spPr>
          <a:xfrm>
            <a:off x="270513" y="4313764"/>
            <a:ext cx="3201360" cy="2526718"/>
          </a:xfrm>
          <a:prstGeom prst="rect">
            <a:avLst/>
          </a:prstGeom>
          <a:noFill/>
        </p:spPr>
        <p:txBody>
          <a:bodyPr wrap="none" lIns="182802" tIns="146241" rIns="182802" bIns="146241" rtlCol="0">
            <a:spAutoFit/>
          </a:bodyPr>
          <a:lstStyle/>
          <a:p>
            <a:pPr defTabSz="932597" fontAlgn="base">
              <a:spcBef>
                <a:spcPct val="0"/>
              </a:spcBef>
              <a:spcAft>
                <a:spcPts val="600"/>
              </a:spcAft>
            </a:pPr>
            <a:r>
              <a:rPr lang="en-US" sz="2000" dirty="0">
                <a:gradFill>
                  <a:gsLst>
                    <a:gs pos="0">
                      <a:schemeClr val="bg1"/>
                    </a:gs>
                    <a:gs pos="100000">
                      <a:schemeClr val="bg1"/>
                    </a:gs>
                  </a:gsLst>
                  <a:lin ang="5400000" scaled="1"/>
                </a:gradFill>
                <a:latin typeface="Segoe UI Light" panose="020B0502040204020203" pitchFamily="34" charset="0"/>
                <a:cs typeface="Segoe UI Light" panose="020B0502040204020203" pitchFamily="34" charset="0"/>
              </a:rPr>
              <a:t>Blobs and Tables</a:t>
            </a:r>
          </a:p>
          <a:p>
            <a:pPr defTabSz="932597" fontAlgn="base">
              <a:spcBef>
                <a:spcPct val="0"/>
              </a:spcBef>
              <a:spcAft>
                <a:spcPts val="600"/>
              </a:spcAft>
            </a:pPr>
            <a:r>
              <a:rPr lang="en-US" sz="2000" dirty="0">
                <a:gradFill>
                  <a:gsLst>
                    <a:gs pos="0">
                      <a:schemeClr val="bg1"/>
                    </a:gs>
                    <a:gs pos="100000">
                      <a:schemeClr val="bg1"/>
                    </a:gs>
                  </a:gsLst>
                  <a:lin ang="5400000" scaled="1"/>
                </a:gradFill>
                <a:latin typeface="Segoe UI Light" panose="020B0502040204020203" pitchFamily="34" charset="0"/>
                <a:cs typeface="Segoe UI Light" panose="020B0502040204020203" pitchFamily="34" charset="0"/>
              </a:rPr>
              <a:t>Hadoop (HDInsight)</a:t>
            </a:r>
          </a:p>
          <a:p>
            <a:pPr defTabSz="932597" fontAlgn="base">
              <a:spcBef>
                <a:spcPct val="0"/>
              </a:spcBef>
              <a:spcAft>
                <a:spcPts val="600"/>
              </a:spcAft>
            </a:pPr>
            <a:r>
              <a:rPr lang="en-US" sz="2000" dirty="0">
                <a:gradFill>
                  <a:gsLst>
                    <a:gs pos="0">
                      <a:schemeClr val="bg1"/>
                    </a:gs>
                    <a:gs pos="100000">
                      <a:schemeClr val="bg1"/>
                    </a:gs>
                  </a:gsLst>
                  <a:lin ang="5400000" scaled="1"/>
                </a:gradFill>
                <a:latin typeface="Segoe UI Light" panose="020B0502040204020203" pitchFamily="34" charset="0"/>
                <a:cs typeface="Segoe UI Light" panose="020B0502040204020203" pitchFamily="34" charset="0"/>
              </a:rPr>
              <a:t>Relational (Azure SQL DB)</a:t>
            </a:r>
          </a:p>
          <a:p>
            <a:pPr defTabSz="932597" fontAlgn="base">
              <a:spcBef>
                <a:spcPct val="0"/>
              </a:spcBef>
              <a:spcAft>
                <a:spcPts val="600"/>
              </a:spcAft>
            </a:pPr>
            <a:r>
              <a:rPr lang="en-US" sz="2000" dirty="0">
                <a:gradFill>
                  <a:gsLst>
                    <a:gs pos="0">
                      <a:schemeClr val="bg1"/>
                    </a:gs>
                    <a:gs pos="100000">
                      <a:schemeClr val="bg1"/>
                    </a:gs>
                  </a:gsLst>
                  <a:lin ang="5400000" scaled="1"/>
                </a:gradFill>
                <a:latin typeface="Segoe UI Light" panose="020B0502040204020203" pitchFamily="34" charset="0"/>
                <a:cs typeface="Segoe UI Light" panose="020B0502040204020203" pitchFamily="34" charset="0"/>
              </a:rPr>
              <a:t>OData</a:t>
            </a:r>
            <a:endParaRPr lang="en-US" sz="2000" dirty="0">
              <a:gradFill>
                <a:gsLst>
                  <a:gs pos="0">
                    <a:schemeClr val="bg1"/>
                  </a:gs>
                  <a:gs pos="100000">
                    <a:schemeClr val="bg1"/>
                  </a:gs>
                </a:gsLst>
                <a:lin ang="5400000" scaled="1"/>
              </a:gradFill>
              <a:latin typeface="Segoe UI" panose="020B0502040204020203" pitchFamily="34" charset="0"/>
              <a:cs typeface="Segoe UI" panose="020B0502040204020203" pitchFamily="34" charset="0"/>
            </a:endParaRPr>
          </a:p>
          <a:p>
            <a:pPr defTabSz="932597" fontAlgn="base">
              <a:spcBef>
                <a:spcPct val="0"/>
              </a:spcBef>
              <a:spcAft>
                <a:spcPts val="600"/>
              </a:spcAft>
            </a:pPr>
            <a:endParaRPr lang="en-US" sz="2000" dirty="0">
              <a:gradFill>
                <a:gsLst>
                  <a:gs pos="0">
                    <a:schemeClr val="bg1"/>
                  </a:gs>
                  <a:gs pos="100000">
                    <a:schemeClr val="bg1"/>
                  </a:gs>
                </a:gsLst>
                <a:lin ang="5400000" scaled="1"/>
              </a:gradFill>
              <a:latin typeface="Segoe UI" panose="020B0502040204020203" pitchFamily="34" charset="0"/>
              <a:cs typeface="Segoe UI" panose="020B0502040204020203" pitchFamily="34" charset="0"/>
            </a:endParaRPr>
          </a:p>
          <a:p>
            <a:pPr defTabSz="932597" fontAlgn="base">
              <a:spcBef>
                <a:spcPct val="0"/>
              </a:spcBef>
              <a:spcAft>
                <a:spcPts val="600"/>
              </a:spcAft>
            </a:pPr>
            <a:endParaRPr lang="en-US" sz="2000" dirty="0">
              <a:gradFill>
                <a:gsLst>
                  <a:gs pos="0">
                    <a:schemeClr val="bg1"/>
                  </a:gs>
                  <a:gs pos="100000">
                    <a:schemeClr val="bg1"/>
                  </a:gs>
                </a:gsLst>
                <a:lin ang="5400000" scaled="1"/>
              </a:gradFill>
              <a:latin typeface="Segoe UI" panose="020B0502040204020203" pitchFamily="34" charset="0"/>
              <a:cs typeface="Segoe UI" panose="020B0502040204020203" pitchFamily="34" charset="0"/>
            </a:endParaRPr>
          </a:p>
        </p:txBody>
      </p:sp>
      <p:sp>
        <p:nvSpPr>
          <p:cNvPr id="108" name="Rectangle 107"/>
          <p:cNvSpPr/>
          <p:nvPr/>
        </p:nvSpPr>
        <p:spPr>
          <a:xfrm>
            <a:off x="860760" y="1854778"/>
            <a:ext cx="1433090" cy="707767"/>
          </a:xfrm>
          <a:prstGeom prst="rect">
            <a:avLst/>
          </a:prstGeom>
        </p:spPr>
        <p:txBody>
          <a:bodyPr wrap="square" lIns="182802" tIns="137101" rIns="182802" bIns="137101">
            <a:spAutoFit/>
          </a:bodyPr>
          <a:lstStyle/>
          <a:p>
            <a:pPr algn="ctr" defTabSz="913873"/>
            <a:r>
              <a:rPr lang="en-US" sz="2800" dirty="0">
                <a:gradFill>
                  <a:gsLst>
                    <a:gs pos="0">
                      <a:schemeClr val="bg1"/>
                    </a:gs>
                    <a:gs pos="100000">
                      <a:schemeClr val="bg1"/>
                    </a:gs>
                  </a:gsLst>
                  <a:lin ang="5400000" scaled="1"/>
                </a:gradFill>
                <a:latin typeface="Segoe UI Light"/>
                <a:ea typeface="Calibri" panose="020F0502020204030204" pitchFamily="34" charset="0"/>
              </a:rPr>
              <a:t>Data</a:t>
            </a:r>
          </a:p>
        </p:txBody>
      </p:sp>
      <p:grpSp>
        <p:nvGrpSpPr>
          <p:cNvPr id="109" name="Group 108"/>
          <p:cNvGrpSpPr/>
          <p:nvPr/>
        </p:nvGrpSpPr>
        <p:grpSpPr>
          <a:xfrm>
            <a:off x="10477201" y="3101526"/>
            <a:ext cx="466146" cy="800788"/>
            <a:chOff x="9384608" y="3646196"/>
            <a:chExt cx="466344" cy="801128"/>
          </a:xfrm>
        </p:grpSpPr>
        <p:grpSp>
          <p:nvGrpSpPr>
            <p:cNvPr id="110" name="Group 109"/>
            <p:cNvGrpSpPr/>
            <p:nvPr/>
          </p:nvGrpSpPr>
          <p:grpSpPr>
            <a:xfrm>
              <a:off x="9384608" y="3646196"/>
              <a:ext cx="466344" cy="801128"/>
              <a:chOff x="9384608" y="3646196"/>
              <a:chExt cx="466344" cy="801128"/>
            </a:xfrm>
          </p:grpSpPr>
          <p:sp>
            <p:nvSpPr>
              <p:cNvPr id="116" name="Freeform 10"/>
              <p:cNvSpPr>
                <a:spLocks/>
              </p:cNvSpPr>
              <p:nvPr/>
            </p:nvSpPr>
            <p:spPr bwMode="auto">
              <a:xfrm>
                <a:off x="9384608" y="3646196"/>
                <a:ext cx="466344" cy="80112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chemeClr val="tx1">
                  <a:lumMod val="65000"/>
                  <a:lumOff val="35000"/>
                </a:schemeClr>
              </a:solidFill>
              <a:ln>
                <a:noFill/>
              </a:ln>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17" name="Rectangle 11"/>
              <p:cNvSpPr>
                <a:spLocks noChangeArrowheads="1"/>
              </p:cNvSpPr>
              <p:nvPr/>
            </p:nvSpPr>
            <p:spPr bwMode="auto">
              <a:xfrm>
                <a:off x="9430600" y="3692189"/>
                <a:ext cx="374359" cy="629993"/>
              </a:xfrm>
              <a:prstGeom prst="rect">
                <a:avLst/>
              </a:prstGeom>
              <a:solidFill>
                <a:schemeClr val="bg1">
                  <a:lumMod val="65000"/>
                </a:schemeClr>
              </a:solidFill>
              <a:ln>
                <a:noFill/>
              </a:ln>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grpSp>
            <p:nvGrpSpPr>
              <p:cNvPr id="118" name="Group 117"/>
              <p:cNvGrpSpPr/>
              <p:nvPr/>
            </p:nvGrpSpPr>
            <p:grpSpPr>
              <a:xfrm>
                <a:off x="9484650" y="3817383"/>
                <a:ext cx="268769" cy="458657"/>
                <a:chOff x="10365212" y="5859572"/>
                <a:chExt cx="483110" cy="660040"/>
              </a:xfrm>
              <a:solidFill>
                <a:schemeClr val="bg1"/>
              </a:solidFill>
            </p:grpSpPr>
            <p:sp>
              <p:nvSpPr>
                <p:cNvPr id="119" name="Rectangle 9"/>
                <p:cNvSpPr>
                  <a:spLocks noChangeArrowheads="1"/>
                </p:cNvSpPr>
                <p:nvPr/>
              </p:nvSpPr>
              <p:spPr bwMode="auto">
                <a:xfrm>
                  <a:off x="10631433" y="6241326"/>
                  <a:ext cx="83515" cy="278283"/>
                </a:xfrm>
                <a:prstGeom prst="rect">
                  <a:avLst/>
                </a:prstGeom>
                <a:solidFill>
                  <a:srgbClr val="FFC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20" name="Freeform 11"/>
                <p:cNvSpPr>
                  <a:spLocks/>
                </p:cNvSpPr>
                <p:nvPr/>
              </p:nvSpPr>
              <p:spPr bwMode="auto">
                <a:xfrm>
                  <a:off x="10365212" y="6063340"/>
                  <a:ext cx="84051" cy="456272"/>
                </a:xfrm>
                <a:custGeom>
                  <a:avLst/>
                  <a:gdLst>
                    <a:gd name="T0" fmla="*/ 0 w 314"/>
                    <a:gd name="T1" fmla="*/ 0 h 1292"/>
                    <a:gd name="T2" fmla="*/ 0 w 314"/>
                    <a:gd name="T3" fmla="*/ 641 h 1292"/>
                    <a:gd name="T4" fmla="*/ 0 w 314"/>
                    <a:gd name="T5" fmla="*/ 1292 h 1292"/>
                    <a:gd name="T6" fmla="*/ 314 w 314"/>
                    <a:gd name="T7" fmla="*/ 1292 h 1292"/>
                    <a:gd name="T8" fmla="*/ 314 w 314"/>
                    <a:gd name="T9" fmla="*/ 537 h 1292"/>
                    <a:gd name="T10" fmla="*/ 314 w 314"/>
                    <a:gd name="T11" fmla="*/ 0 h 1292"/>
                    <a:gd name="T12" fmla="*/ 0 w 314"/>
                    <a:gd name="T13" fmla="*/ 0 h 1292"/>
                  </a:gdLst>
                  <a:ahLst/>
                  <a:cxnLst>
                    <a:cxn ang="0">
                      <a:pos x="T0" y="T1"/>
                    </a:cxn>
                    <a:cxn ang="0">
                      <a:pos x="T2" y="T3"/>
                    </a:cxn>
                    <a:cxn ang="0">
                      <a:pos x="T4" y="T5"/>
                    </a:cxn>
                    <a:cxn ang="0">
                      <a:pos x="T6" y="T7"/>
                    </a:cxn>
                    <a:cxn ang="0">
                      <a:pos x="T8" y="T9"/>
                    </a:cxn>
                    <a:cxn ang="0">
                      <a:pos x="T10" y="T11"/>
                    </a:cxn>
                    <a:cxn ang="0">
                      <a:pos x="T12" y="T13"/>
                    </a:cxn>
                  </a:cxnLst>
                  <a:rect l="0" t="0" r="r" b="b"/>
                  <a:pathLst>
                    <a:path w="314" h="1292">
                      <a:moveTo>
                        <a:pt x="0" y="0"/>
                      </a:moveTo>
                      <a:lnTo>
                        <a:pt x="0" y="641"/>
                      </a:lnTo>
                      <a:lnTo>
                        <a:pt x="0" y="1292"/>
                      </a:lnTo>
                      <a:lnTo>
                        <a:pt x="314" y="1292"/>
                      </a:lnTo>
                      <a:lnTo>
                        <a:pt x="314" y="537"/>
                      </a:lnTo>
                      <a:lnTo>
                        <a:pt x="314" y="0"/>
                      </a:lnTo>
                      <a:lnTo>
                        <a:pt x="0" y="0"/>
                      </a:lnTo>
                      <a:close/>
                    </a:path>
                  </a:pathLst>
                </a:custGeom>
                <a:solidFill>
                  <a:srgbClr val="C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21" name="Freeform 12"/>
                <p:cNvSpPr>
                  <a:spLocks/>
                </p:cNvSpPr>
                <p:nvPr/>
              </p:nvSpPr>
              <p:spPr bwMode="auto">
                <a:xfrm>
                  <a:off x="10497994" y="5859572"/>
                  <a:ext cx="84051" cy="660040"/>
                </a:xfrm>
                <a:custGeom>
                  <a:avLst/>
                  <a:gdLst>
                    <a:gd name="T0" fmla="*/ 0 w 314"/>
                    <a:gd name="T1" fmla="*/ 0 h 1869"/>
                    <a:gd name="T2" fmla="*/ 0 w 314"/>
                    <a:gd name="T3" fmla="*/ 1093 h 1869"/>
                    <a:gd name="T4" fmla="*/ 0 w 314"/>
                    <a:gd name="T5" fmla="*/ 1869 h 1869"/>
                    <a:gd name="T6" fmla="*/ 314 w 314"/>
                    <a:gd name="T7" fmla="*/ 1869 h 1869"/>
                    <a:gd name="T8" fmla="*/ 314 w 314"/>
                    <a:gd name="T9" fmla="*/ 991 h 1869"/>
                    <a:gd name="T10" fmla="*/ 314 w 314"/>
                    <a:gd name="T11" fmla="*/ 0 h 1869"/>
                    <a:gd name="T12" fmla="*/ 0 w 314"/>
                    <a:gd name="T13" fmla="*/ 0 h 1869"/>
                  </a:gdLst>
                  <a:ahLst/>
                  <a:cxnLst>
                    <a:cxn ang="0">
                      <a:pos x="T0" y="T1"/>
                    </a:cxn>
                    <a:cxn ang="0">
                      <a:pos x="T2" y="T3"/>
                    </a:cxn>
                    <a:cxn ang="0">
                      <a:pos x="T4" y="T5"/>
                    </a:cxn>
                    <a:cxn ang="0">
                      <a:pos x="T6" y="T7"/>
                    </a:cxn>
                    <a:cxn ang="0">
                      <a:pos x="T8" y="T9"/>
                    </a:cxn>
                    <a:cxn ang="0">
                      <a:pos x="T10" y="T11"/>
                    </a:cxn>
                    <a:cxn ang="0">
                      <a:pos x="T12" y="T13"/>
                    </a:cxn>
                  </a:cxnLst>
                  <a:rect l="0" t="0" r="r" b="b"/>
                  <a:pathLst>
                    <a:path w="314" h="1869">
                      <a:moveTo>
                        <a:pt x="0" y="0"/>
                      </a:moveTo>
                      <a:lnTo>
                        <a:pt x="0" y="1093"/>
                      </a:lnTo>
                      <a:lnTo>
                        <a:pt x="0" y="1869"/>
                      </a:lnTo>
                      <a:lnTo>
                        <a:pt x="314" y="1869"/>
                      </a:lnTo>
                      <a:lnTo>
                        <a:pt x="314" y="991"/>
                      </a:lnTo>
                      <a:lnTo>
                        <a:pt x="314" y="0"/>
                      </a:lnTo>
                      <a:lnTo>
                        <a:pt x="0" y="0"/>
                      </a:lnTo>
                      <a:close/>
                    </a:path>
                  </a:pathLst>
                </a:custGeom>
                <a:solidFill>
                  <a:srgbClr val="FF66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22" name="Freeform 13"/>
                <p:cNvSpPr>
                  <a:spLocks/>
                </p:cNvSpPr>
                <p:nvPr/>
              </p:nvSpPr>
              <p:spPr bwMode="auto">
                <a:xfrm>
                  <a:off x="10764271" y="6070049"/>
                  <a:ext cx="84051" cy="449561"/>
                </a:xfrm>
                <a:custGeom>
                  <a:avLst/>
                  <a:gdLst>
                    <a:gd name="T0" fmla="*/ 0 w 314"/>
                    <a:gd name="T1" fmla="*/ 0 h 1273"/>
                    <a:gd name="T2" fmla="*/ 0 w 314"/>
                    <a:gd name="T3" fmla="*/ 251 h 1273"/>
                    <a:gd name="T4" fmla="*/ 0 w 314"/>
                    <a:gd name="T5" fmla="*/ 1273 h 1273"/>
                    <a:gd name="T6" fmla="*/ 314 w 314"/>
                    <a:gd name="T7" fmla="*/ 1273 h 1273"/>
                    <a:gd name="T8" fmla="*/ 314 w 314"/>
                    <a:gd name="T9" fmla="*/ 149 h 1273"/>
                    <a:gd name="T10" fmla="*/ 314 w 314"/>
                    <a:gd name="T11" fmla="*/ 0 h 1273"/>
                    <a:gd name="T12" fmla="*/ 0 w 314"/>
                    <a:gd name="T13" fmla="*/ 0 h 1273"/>
                  </a:gdLst>
                  <a:ahLst/>
                  <a:cxnLst>
                    <a:cxn ang="0">
                      <a:pos x="T0" y="T1"/>
                    </a:cxn>
                    <a:cxn ang="0">
                      <a:pos x="T2" y="T3"/>
                    </a:cxn>
                    <a:cxn ang="0">
                      <a:pos x="T4" y="T5"/>
                    </a:cxn>
                    <a:cxn ang="0">
                      <a:pos x="T6" y="T7"/>
                    </a:cxn>
                    <a:cxn ang="0">
                      <a:pos x="T8" y="T9"/>
                    </a:cxn>
                    <a:cxn ang="0">
                      <a:pos x="T10" y="T11"/>
                    </a:cxn>
                    <a:cxn ang="0">
                      <a:pos x="T12" y="T13"/>
                    </a:cxn>
                  </a:cxnLst>
                  <a:rect l="0" t="0" r="r" b="b"/>
                  <a:pathLst>
                    <a:path w="314" h="1273">
                      <a:moveTo>
                        <a:pt x="0" y="0"/>
                      </a:moveTo>
                      <a:lnTo>
                        <a:pt x="0" y="251"/>
                      </a:lnTo>
                      <a:lnTo>
                        <a:pt x="0" y="1273"/>
                      </a:lnTo>
                      <a:lnTo>
                        <a:pt x="314" y="1273"/>
                      </a:lnTo>
                      <a:lnTo>
                        <a:pt x="314" y="149"/>
                      </a:lnTo>
                      <a:lnTo>
                        <a:pt x="314" y="0"/>
                      </a:lnTo>
                      <a:lnTo>
                        <a:pt x="0" y="0"/>
                      </a:lnTo>
                      <a:close/>
                    </a:path>
                  </a:pathLst>
                </a:custGeom>
                <a:solidFill>
                  <a:schemeClr val="accent5">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grpSp>
        </p:grpSp>
        <p:sp>
          <p:nvSpPr>
            <p:cNvPr id="111" name="Rectangle 12"/>
            <p:cNvSpPr>
              <a:spLocks noChangeArrowheads="1"/>
            </p:cNvSpPr>
            <p:nvPr/>
          </p:nvSpPr>
          <p:spPr bwMode="auto">
            <a:xfrm>
              <a:off x="9430600" y="3692189"/>
              <a:ext cx="374359" cy="6299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12" name="Freeform 13"/>
            <p:cNvSpPr>
              <a:spLocks/>
            </p:cNvSpPr>
            <p:nvPr/>
          </p:nvSpPr>
          <p:spPr bwMode="auto">
            <a:xfrm>
              <a:off x="9547187" y="4360686"/>
              <a:ext cx="141187" cy="18183"/>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chemeClr val="accent4"/>
            </a:solidFill>
            <a:ln>
              <a:noFill/>
            </a:ln>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13" name="Rectangle 14"/>
            <p:cNvSpPr>
              <a:spLocks noChangeArrowheads="1"/>
            </p:cNvSpPr>
            <p:nvPr/>
          </p:nvSpPr>
          <p:spPr bwMode="auto">
            <a:xfrm>
              <a:off x="9430600" y="4322181"/>
              <a:ext cx="124073" cy="1070"/>
            </a:xfrm>
            <a:prstGeom prst="rect">
              <a:avLst/>
            </a:prstGeom>
            <a:solidFill>
              <a:srgbClr val="5C476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14" name="Freeform 15"/>
            <p:cNvSpPr>
              <a:spLocks/>
            </p:cNvSpPr>
            <p:nvPr/>
          </p:nvSpPr>
          <p:spPr bwMode="auto">
            <a:xfrm>
              <a:off x="9430600" y="4322181"/>
              <a:ext cx="124073"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15" name="Freeform 17"/>
            <p:cNvSpPr>
              <a:spLocks/>
            </p:cNvSpPr>
            <p:nvPr/>
          </p:nvSpPr>
          <p:spPr bwMode="auto">
            <a:xfrm>
              <a:off x="9430600" y="3692189"/>
              <a:ext cx="220337" cy="629993"/>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grpSp>
      <p:grpSp>
        <p:nvGrpSpPr>
          <p:cNvPr id="123" name="Group 122"/>
          <p:cNvGrpSpPr/>
          <p:nvPr/>
        </p:nvGrpSpPr>
        <p:grpSpPr>
          <a:xfrm>
            <a:off x="9931390" y="4211646"/>
            <a:ext cx="1709200" cy="873342"/>
            <a:chOff x="9708797" y="4105152"/>
            <a:chExt cx="1709928" cy="873714"/>
          </a:xfrm>
        </p:grpSpPr>
        <p:grpSp>
          <p:nvGrpSpPr>
            <p:cNvPr id="124" name="Group 123"/>
            <p:cNvGrpSpPr/>
            <p:nvPr/>
          </p:nvGrpSpPr>
          <p:grpSpPr>
            <a:xfrm>
              <a:off x="9708797" y="4105152"/>
              <a:ext cx="1709928" cy="873714"/>
              <a:chOff x="13377563" y="2176438"/>
              <a:chExt cx="1709928" cy="873714"/>
            </a:xfrm>
          </p:grpSpPr>
          <p:sp>
            <p:nvSpPr>
              <p:cNvPr id="137" name="Freeform 5"/>
              <p:cNvSpPr>
                <a:spLocks/>
              </p:cNvSpPr>
              <p:nvPr/>
            </p:nvSpPr>
            <p:spPr bwMode="auto">
              <a:xfrm>
                <a:off x="13377563" y="2981404"/>
                <a:ext cx="1709928" cy="68748"/>
              </a:xfrm>
              <a:custGeom>
                <a:avLst/>
                <a:gdLst>
                  <a:gd name="T0" fmla="*/ 0 w 578"/>
                  <a:gd name="T1" fmla="*/ 6 h 23"/>
                  <a:gd name="T2" fmla="*/ 0 w 578"/>
                  <a:gd name="T3" fmla="*/ 11 h 23"/>
                  <a:gd name="T4" fmla="*/ 0 w 578"/>
                  <a:gd name="T5" fmla="*/ 12 h 23"/>
                  <a:gd name="T6" fmla="*/ 0 w 578"/>
                  <a:gd name="T7" fmla="*/ 12 h 23"/>
                  <a:gd name="T8" fmla="*/ 0 w 578"/>
                  <a:gd name="T9" fmla="*/ 13 h 23"/>
                  <a:gd name="T10" fmla="*/ 0 w 578"/>
                  <a:gd name="T11" fmla="*/ 14 h 23"/>
                  <a:gd name="T12" fmla="*/ 11 w 578"/>
                  <a:gd name="T13" fmla="*/ 23 h 23"/>
                  <a:gd name="T14" fmla="*/ 566 w 578"/>
                  <a:gd name="T15" fmla="*/ 23 h 23"/>
                  <a:gd name="T16" fmla="*/ 578 w 578"/>
                  <a:gd name="T17" fmla="*/ 15 h 23"/>
                  <a:gd name="T18" fmla="*/ 578 w 578"/>
                  <a:gd name="T19" fmla="*/ 14 h 23"/>
                  <a:gd name="T20" fmla="*/ 578 w 578"/>
                  <a:gd name="T21" fmla="*/ 6 h 23"/>
                  <a:gd name="T22" fmla="*/ 0 w 578"/>
                  <a:gd name="T23"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23">
                    <a:moveTo>
                      <a:pt x="0" y="6"/>
                    </a:moveTo>
                    <a:cubicBezTo>
                      <a:pt x="0" y="18"/>
                      <a:pt x="0" y="11"/>
                      <a:pt x="0" y="11"/>
                    </a:cubicBezTo>
                    <a:cubicBezTo>
                      <a:pt x="0" y="12"/>
                      <a:pt x="0" y="12"/>
                      <a:pt x="0" y="12"/>
                    </a:cubicBezTo>
                    <a:cubicBezTo>
                      <a:pt x="0" y="12"/>
                      <a:pt x="0" y="12"/>
                      <a:pt x="0" y="12"/>
                    </a:cubicBezTo>
                    <a:cubicBezTo>
                      <a:pt x="0" y="13"/>
                      <a:pt x="0" y="13"/>
                      <a:pt x="0" y="13"/>
                    </a:cubicBezTo>
                    <a:cubicBezTo>
                      <a:pt x="0" y="14"/>
                      <a:pt x="0" y="14"/>
                      <a:pt x="0" y="14"/>
                    </a:cubicBezTo>
                    <a:cubicBezTo>
                      <a:pt x="0" y="19"/>
                      <a:pt x="6" y="23"/>
                      <a:pt x="11" y="23"/>
                    </a:cubicBezTo>
                    <a:cubicBezTo>
                      <a:pt x="566" y="23"/>
                      <a:pt x="566" y="23"/>
                      <a:pt x="566" y="23"/>
                    </a:cubicBezTo>
                    <a:cubicBezTo>
                      <a:pt x="572" y="23"/>
                      <a:pt x="576" y="20"/>
                      <a:pt x="578" y="15"/>
                    </a:cubicBezTo>
                    <a:cubicBezTo>
                      <a:pt x="578" y="14"/>
                      <a:pt x="578" y="14"/>
                      <a:pt x="578" y="14"/>
                    </a:cubicBezTo>
                    <a:cubicBezTo>
                      <a:pt x="578" y="0"/>
                      <a:pt x="578" y="6"/>
                      <a:pt x="578" y="6"/>
                    </a:cubicBezTo>
                    <a:lnTo>
                      <a:pt x="0" y="6"/>
                    </a:lnTo>
                    <a:close/>
                  </a:path>
                </a:pathLst>
              </a:custGeom>
              <a:solidFill>
                <a:schemeClr val="bg2">
                  <a:lumMod val="25000"/>
                </a:schemeClr>
              </a:solidFill>
              <a:ln>
                <a:noFill/>
              </a:ln>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38" name="Freeform 6"/>
              <p:cNvSpPr>
                <a:spLocks/>
              </p:cNvSpPr>
              <p:nvPr/>
            </p:nvSpPr>
            <p:spPr bwMode="auto">
              <a:xfrm>
                <a:off x="13593804" y="2176438"/>
                <a:ext cx="1277446" cy="828716"/>
              </a:xfrm>
              <a:custGeom>
                <a:avLst/>
                <a:gdLst>
                  <a:gd name="T0" fmla="*/ 15 w 432"/>
                  <a:gd name="T1" fmla="*/ 278 h 278"/>
                  <a:gd name="T2" fmla="*/ 418 w 432"/>
                  <a:gd name="T3" fmla="*/ 278 h 278"/>
                  <a:gd name="T4" fmla="*/ 432 w 432"/>
                  <a:gd name="T5" fmla="*/ 263 h 278"/>
                  <a:gd name="T6" fmla="*/ 432 w 432"/>
                  <a:gd name="T7" fmla="*/ 15 h 278"/>
                  <a:gd name="T8" fmla="*/ 418 w 432"/>
                  <a:gd name="T9" fmla="*/ 0 h 278"/>
                  <a:gd name="T10" fmla="*/ 15 w 432"/>
                  <a:gd name="T11" fmla="*/ 0 h 278"/>
                  <a:gd name="T12" fmla="*/ 0 w 432"/>
                  <a:gd name="T13" fmla="*/ 15 h 278"/>
                  <a:gd name="T14" fmla="*/ 0 w 432"/>
                  <a:gd name="T15" fmla="*/ 263 h 278"/>
                  <a:gd name="T16" fmla="*/ 15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5"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5" y="0"/>
                      <a:pt x="15" y="0"/>
                      <a:pt x="15" y="0"/>
                    </a:cubicBezTo>
                    <a:cubicBezTo>
                      <a:pt x="8" y="0"/>
                      <a:pt x="0" y="6"/>
                      <a:pt x="0" y="15"/>
                    </a:cubicBezTo>
                    <a:cubicBezTo>
                      <a:pt x="0" y="263"/>
                      <a:pt x="0" y="263"/>
                      <a:pt x="0" y="263"/>
                    </a:cubicBezTo>
                    <a:cubicBezTo>
                      <a:pt x="0" y="272"/>
                      <a:pt x="8" y="278"/>
                      <a:pt x="15" y="278"/>
                    </a:cubicBezTo>
                  </a:path>
                </a:pathLst>
              </a:custGeom>
              <a:solidFill>
                <a:schemeClr val="tx1">
                  <a:lumMod val="65000"/>
                  <a:lumOff val="35000"/>
                </a:schemeClr>
              </a:solidFill>
              <a:ln>
                <a:noFill/>
              </a:ln>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39" name="Freeform 7"/>
              <p:cNvSpPr>
                <a:spLocks/>
              </p:cNvSpPr>
              <p:nvPr/>
            </p:nvSpPr>
            <p:spPr bwMode="auto">
              <a:xfrm>
                <a:off x="13650052" y="2223936"/>
                <a:ext cx="1167451" cy="727470"/>
              </a:xfrm>
              <a:custGeom>
                <a:avLst/>
                <a:gdLst>
                  <a:gd name="T0" fmla="*/ 0 w 395"/>
                  <a:gd name="T1" fmla="*/ 0 h 244"/>
                  <a:gd name="T2" fmla="*/ 395 w 395"/>
                  <a:gd name="T3" fmla="*/ 0 h 244"/>
                  <a:gd name="T4" fmla="*/ 395 w 395"/>
                  <a:gd name="T5" fmla="*/ 244 h 244"/>
                  <a:gd name="T6" fmla="*/ 0 w 395"/>
                  <a:gd name="T7" fmla="*/ 244 h 244"/>
                  <a:gd name="T8" fmla="*/ 0 w 395"/>
                  <a:gd name="T9" fmla="*/ 0 h 244"/>
                </a:gdLst>
                <a:ahLst/>
                <a:cxnLst>
                  <a:cxn ang="0">
                    <a:pos x="T0" y="T1"/>
                  </a:cxn>
                  <a:cxn ang="0">
                    <a:pos x="T2" y="T3"/>
                  </a:cxn>
                  <a:cxn ang="0">
                    <a:pos x="T4" y="T5"/>
                  </a:cxn>
                  <a:cxn ang="0">
                    <a:pos x="T6" y="T7"/>
                  </a:cxn>
                  <a:cxn ang="0">
                    <a:pos x="T8" y="T9"/>
                  </a:cxn>
                </a:cxnLst>
                <a:rect l="0" t="0" r="r" b="b"/>
                <a:pathLst>
                  <a:path w="395" h="244">
                    <a:moveTo>
                      <a:pt x="0" y="0"/>
                    </a:moveTo>
                    <a:cubicBezTo>
                      <a:pt x="395" y="0"/>
                      <a:pt x="395" y="0"/>
                      <a:pt x="395" y="0"/>
                    </a:cubicBezTo>
                    <a:cubicBezTo>
                      <a:pt x="395" y="244"/>
                      <a:pt x="395" y="244"/>
                      <a:pt x="395" y="244"/>
                    </a:cubicBezTo>
                    <a:cubicBezTo>
                      <a:pt x="0" y="244"/>
                      <a:pt x="0" y="244"/>
                      <a:pt x="0" y="244"/>
                    </a:cubicBezTo>
                    <a:cubicBezTo>
                      <a:pt x="0" y="0"/>
                      <a:pt x="0" y="0"/>
                      <a:pt x="0" y="0"/>
                    </a:cubicBezTo>
                  </a:path>
                </a:pathLst>
              </a:custGeom>
              <a:solidFill>
                <a:schemeClr val="bg2">
                  <a:lumMod val="75000"/>
                </a:schemeClr>
              </a:solidFill>
              <a:ln>
                <a:noFill/>
              </a:ln>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grpSp>
        <p:grpSp>
          <p:nvGrpSpPr>
            <p:cNvPr id="125" name="Group 1031"/>
            <p:cNvGrpSpPr>
              <a:grpSpLocks/>
            </p:cNvGrpSpPr>
            <p:nvPr/>
          </p:nvGrpSpPr>
          <p:grpSpPr bwMode="auto">
            <a:xfrm>
              <a:off x="10118108" y="4299632"/>
              <a:ext cx="923472" cy="460684"/>
              <a:chOff x="4841436" y="5510539"/>
              <a:chExt cx="1049696" cy="523224"/>
            </a:xfrm>
            <a:solidFill>
              <a:schemeClr val="bg1"/>
            </a:solidFill>
          </p:grpSpPr>
          <p:sp>
            <p:nvSpPr>
              <p:cNvPr id="126" name="Freeform 67"/>
              <p:cNvSpPr>
                <a:spLocks/>
              </p:cNvSpPr>
              <p:nvPr/>
            </p:nvSpPr>
            <p:spPr bwMode="auto">
              <a:xfrm>
                <a:off x="5030334" y="5852188"/>
                <a:ext cx="59777" cy="181575"/>
              </a:xfrm>
              <a:custGeom>
                <a:avLst/>
                <a:gdLst>
                  <a:gd name="T0" fmla="*/ 0 w 222"/>
                  <a:gd name="T1" fmla="*/ 0 h 674"/>
                  <a:gd name="T2" fmla="*/ 0 w 222"/>
                  <a:gd name="T3" fmla="*/ 135 h 674"/>
                  <a:gd name="T4" fmla="*/ 0 w 222"/>
                  <a:gd name="T5" fmla="*/ 674 h 674"/>
                  <a:gd name="T6" fmla="*/ 222 w 222"/>
                  <a:gd name="T7" fmla="*/ 674 h 674"/>
                  <a:gd name="T8" fmla="*/ 222 w 222"/>
                  <a:gd name="T9" fmla="*/ 29 h 674"/>
                  <a:gd name="T10" fmla="*/ 222 w 222"/>
                  <a:gd name="T11" fmla="*/ 0 h 674"/>
                  <a:gd name="T12" fmla="*/ 0 w 222"/>
                  <a:gd name="T13" fmla="*/ 0 h 674"/>
                </a:gdLst>
                <a:ahLst/>
                <a:cxnLst>
                  <a:cxn ang="0">
                    <a:pos x="T0" y="T1"/>
                  </a:cxn>
                  <a:cxn ang="0">
                    <a:pos x="T2" y="T3"/>
                  </a:cxn>
                  <a:cxn ang="0">
                    <a:pos x="T4" y="T5"/>
                  </a:cxn>
                  <a:cxn ang="0">
                    <a:pos x="T6" y="T7"/>
                  </a:cxn>
                  <a:cxn ang="0">
                    <a:pos x="T8" y="T9"/>
                  </a:cxn>
                  <a:cxn ang="0">
                    <a:pos x="T10" y="T11"/>
                  </a:cxn>
                  <a:cxn ang="0">
                    <a:pos x="T12" y="T13"/>
                  </a:cxn>
                </a:cxnLst>
                <a:rect l="0" t="0" r="r" b="b"/>
                <a:pathLst>
                  <a:path w="222" h="674">
                    <a:moveTo>
                      <a:pt x="0" y="0"/>
                    </a:moveTo>
                    <a:lnTo>
                      <a:pt x="0" y="135"/>
                    </a:lnTo>
                    <a:lnTo>
                      <a:pt x="0" y="674"/>
                    </a:lnTo>
                    <a:lnTo>
                      <a:pt x="222" y="674"/>
                    </a:lnTo>
                    <a:lnTo>
                      <a:pt x="222" y="29"/>
                    </a:lnTo>
                    <a:lnTo>
                      <a:pt x="222" y="0"/>
                    </a:lnTo>
                    <a:lnTo>
                      <a:pt x="0" y="0"/>
                    </a:lnTo>
                    <a:close/>
                  </a:path>
                </a:pathLst>
              </a:custGeom>
              <a:solidFill>
                <a:srgbClr val="FF6600"/>
              </a:solidFill>
              <a:ln>
                <a:noFill/>
              </a:ln>
            </p:spPr>
            <p:txBody>
              <a:bodyPr/>
              <a:lstStyle/>
              <a:p>
                <a:pPr defTabSz="932151">
                  <a:defRPr/>
                </a:pPr>
                <a:endParaRPr lang="en-US" sz="1836" dirty="0">
                  <a:solidFill>
                    <a:srgbClr val="00B0F0"/>
                  </a:solidFill>
                </a:endParaRPr>
              </a:p>
            </p:txBody>
          </p:sp>
          <p:sp>
            <p:nvSpPr>
              <p:cNvPr id="127" name="Freeform 68"/>
              <p:cNvSpPr>
                <a:spLocks/>
              </p:cNvSpPr>
              <p:nvPr/>
            </p:nvSpPr>
            <p:spPr bwMode="auto">
              <a:xfrm>
                <a:off x="5125978" y="5677779"/>
                <a:ext cx="59777" cy="355984"/>
              </a:xfrm>
              <a:custGeom>
                <a:avLst/>
                <a:gdLst>
                  <a:gd name="T0" fmla="*/ 0 w 223"/>
                  <a:gd name="T1" fmla="*/ 0 h 1319"/>
                  <a:gd name="T2" fmla="*/ 0 w 223"/>
                  <a:gd name="T3" fmla="*/ 652 h 1319"/>
                  <a:gd name="T4" fmla="*/ 0 w 223"/>
                  <a:gd name="T5" fmla="*/ 1319 h 1319"/>
                  <a:gd name="T6" fmla="*/ 223 w 223"/>
                  <a:gd name="T7" fmla="*/ 1319 h 1319"/>
                  <a:gd name="T8" fmla="*/ 223 w 223"/>
                  <a:gd name="T9" fmla="*/ 548 h 1319"/>
                  <a:gd name="T10" fmla="*/ 223 w 223"/>
                  <a:gd name="T11" fmla="*/ 0 h 1319"/>
                  <a:gd name="T12" fmla="*/ 0 w 223"/>
                  <a:gd name="T13" fmla="*/ 0 h 1319"/>
                </a:gdLst>
                <a:ahLst/>
                <a:cxnLst>
                  <a:cxn ang="0">
                    <a:pos x="T0" y="T1"/>
                  </a:cxn>
                  <a:cxn ang="0">
                    <a:pos x="T2" y="T3"/>
                  </a:cxn>
                  <a:cxn ang="0">
                    <a:pos x="T4" y="T5"/>
                  </a:cxn>
                  <a:cxn ang="0">
                    <a:pos x="T6" y="T7"/>
                  </a:cxn>
                  <a:cxn ang="0">
                    <a:pos x="T8" y="T9"/>
                  </a:cxn>
                  <a:cxn ang="0">
                    <a:pos x="T10" y="T11"/>
                  </a:cxn>
                  <a:cxn ang="0">
                    <a:pos x="T12" y="T13"/>
                  </a:cxn>
                </a:cxnLst>
                <a:rect l="0" t="0" r="r" b="b"/>
                <a:pathLst>
                  <a:path w="223" h="1319">
                    <a:moveTo>
                      <a:pt x="0" y="0"/>
                    </a:moveTo>
                    <a:lnTo>
                      <a:pt x="0" y="652"/>
                    </a:lnTo>
                    <a:lnTo>
                      <a:pt x="0" y="1319"/>
                    </a:lnTo>
                    <a:lnTo>
                      <a:pt x="223" y="1319"/>
                    </a:lnTo>
                    <a:lnTo>
                      <a:pt x="223" y="548"/>
                    </a:lnTo>
                    <a:lnTo>
                      <a:pt x="223" y="0"/>
                    </a:lnTo>
                    <a:lnTo>
                      <a:pt x="0" y="0"/>
                    </a:lnTo>
                    <a:close/>
                  </a:path>
                </a:pathLst>
              </a:custGeom>
              <a:solidFill>
                <a:srgbClr val="FFC000"/>
              </a:solidFill>
              <a:ln>
                <a:noFill/>
              </a:ln>
            </p:spPr>
            <p:txBody>
              <a:bodyPr/>
              <a:lstStyle/>
              <a:p>
                <a:pPr defTabSz="932151">
                  <a:defRPr/>
                </a:pPr>
                <a:endParaRPr lang="en-US" sz="1836" dirty="0">
                  <a:solidFill>
                    <a:srgbClr val="00B0F0"/>
                  </a:solidFill>
                </a:endParaRPr>
              </a:p>
            </p:txBody>
          </p:sp>
          <p:sp>
            <p:nvSpPr>
              <p:cNvPr id="128" name="Freeform 69"/>
              <p:cNvSpPr>
                <a:spLocks/>
              </p:cNvSpPr>
              <p:nvPr/>
            </p:nvSpPr>
            <p:spPr bwMode="auto">
              <a:xfrm>
                <a:off x="5219231" y="5517707"/>
                <a:ext cx="62169" cy="516056"/>
              </a:xfrm>
              <a:custGeom>
                <a:avLst/>
                <a:gdLst>
                  <a:gd name="T0" fmla="*/ 0 w 223"/>
                  <a:gd name="T1" fmla="*/ 0 h 1909"/>
                  <a:gd name="T2" fmla="*/ 0 w 223"/>
                  <a:gd name="T3" fmla="*/ 1117 h 1909"/>
                  <a:gd name="T4" fmla="*/ 0 w 223"/>
                  <a:gd name="T5" fmla="*/ 1909 h 1909"/>
                  <a:gd name="T6" fmla="*/ 223 w 223"/>
                  <a:gd name="T7" fmla="*/ 1909 h 1909"/>
                  <a:gd name="T8" fmla="*/ 223 w 223"/>
                  <a:gd name="T9" fmla="*/ 1012 h 1909"/>
                  <a:gd name="T10" fmla="*/ 223 w 223"/>
                  <a:gd name="T11" fmla="*/ 0 h 1909"/>
                  <a:gd name="T12" fmla="*/ 0 w 223"/>
                  <a:gd name="T13" fmla="*/ 0 h 1909"/>
                </a:gdLst>
                <a:ahLst/>
                <a:cxnLst>
                  <a:cxn ang="0">
                    <a:pos x="T0" y="T1"/>
                  </a:cxn>
                  <a:cxn ang="0">
                    <a:pos x="T2" y="T3"/>
                  </a:cxn>
                  <a:cxn ang="0">
                    <a:pos x="T4" y="T5"/>
                  </a:cxn>
                  <a:cxn ang="0">
                    <a:pos x="T6" y="T7"/>
                  </a:cxn>
                  <a:cxn ang="0">
                    <a:pos x="T8" y="T9"/>
                  </a:cxn>
                  <a:cxn ang="0">
                    <a:pos x="T10" y="T11"/>
                  </a:cxn>
                  <a:cxn ang="0">
                    <a:pos x="T12" y="T13"/>
                  </a:cxn>
                </a:cxnLst>
                <a:rect l="0" t="0" r="r" b="b"/>
                <a:pathLst>
                  <a:path w="223" h="1909">
                    <a:moveTo>
                      <a:pt x="0" y="0"/>
                    </a:moveTo>
                    <a:lnTo>
                      <a:pt x="0" y="1117"/>
                    </a:lnTo>
                    <a:lnTo>
                      <a:pt x="0" y="1909"/>
                    </a:lnTo>
                    <a:lnTo>
                      <a:pt x="223" y="1909"/>
                    </a:lnTo>
                    <a:lnTo>
                      <a:pt x="223" y="1012"/>
                    </a:lnTo>
                    <a:lnTo>
                      <a:pt x="223" y="0"/>
                    </a:lnTo>
                    <a:lnTo>
                      <a:pt x="0" y="0"/>
                    </a:lnTo>
                    <a:close/>
                  </a:path>
                </a:pathLst>
              </a:custGeom>
              <a:solidFill>
                <a:schemeClr val="accent5">
                  <a:lumMod val="50000"/>
                </a:schemeClr>
              </a:solidFill>
              <a:ln>
                <a:noFill/>
              </a:ln>
            </p:spPr>
            <p:txBody>
              <a:bodyPr/>
              <a:lstStyle/>
              <a:p>
                <a:pPr defTabSz="932151">
                  <a:defRPr/>
                </a:pPr>
                <a:endParaRPr lang="en-US" sz="1836" dirty="0">
                  <a:solidFill>
                    <a:srgbClr val="00B0F0"/>
                  </a:solidFill>
                </a:endParaRPr>
              </a:p>
            </p:txBody>
          </p:sp>
          <p:sp>
            <p:nvSpPr>
              <p:cNvPr id="129" name="Freeform 70"/>
              <p:cNvSpPr>
                <a:spLocks/>
              </p:cNvSpPr>
              <p:nvPr/>
            </p:nvSpPr>
            <p:spPr bwMode="auto">
              <a:xfrm>
                <a:off x="4841436" y="5859354"/>
                <a:ext cx="59778" cy="174409"/>
              </a:xfrm>
              <a:custGeom>
                <a:avLst/>
                <a:gdLst>
                  <a:gd name="T0" fmla="*/ 0 w 222"/>
                  <a:gd name="T1" fmla="*/ 0 h 648"/>
                  <a:gd name="T2" fmla="*/ 0 w 222"/>
                  <a:gd name="T3" fmla="*/ 361 h 648"/>
                  <a:gd name="T4" fmla="*/ 0 w 222"/>
                  <a:gd name="T5" fmla="*/ 648 h 648"/>
                  <a:gd name="T6" fmla="*/ 222 w 222"/>
                  <a:gd name="T7" fmla="*/ 648 h 648"/>
                  <a:gd name="T8" fmla="*/ 222 w 222"/>
                  <a:gd name="T9" fmla="*/ 256 h 648"/>
                  <a:gd name="T10" fmla="*/ 222 w 222"/>
                  <a:gd name="T11" fmla="*/ 0 h 648"/>
                  <a:gd name="T12" fmla="*/ 0 w 222"/>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22" h="648">
                    <a:moveTo>
                      <a:pt x="0" y="0"/>
                    </a:moveTo>
                    <a:lnTo>
                      <a:pt x="0" y="361"/>
                    </a:lnTo>
                    <a:lnTo>
                      <a:pt x="0" y="648"/>
                    </a:lnTo>
                    <a:lnTo>
                      <a:pt x="222" y="648"/>
                    </a:lnTo>
                    <a:lnTo>
                      <a:pt x="222" y="256"/>
                    </a:lnTo>
                    <a:lnTo>
                      <a:pt x="222" y="0"/>
                    </a:lnTo>
                    <a:lnTo>
                      <a:pt x="0" y="0"/>
                    </a:lnTo>
                    <a:close/>
                  </a:path>
                </a:pathLst>
              </a:custGeom>
              <a:solidFill>
                <a:srgbClr val="9933FF"/>
              </a:solidFill>
              <a:ln>
                <a:noFill/>
              </a:ln>
            </p:spPr>
            <p:txBody>
              <a:bodyPr/>
              <a:lstStyle/>
              <a:p>
                <a:pPr defTabSz="932151">
                  <a:defRPr/>
                </a:pPr>
                <a:endParaRPr lang="en-US" sz="1836" dirty="0">
                  <a:solidFill>
                    <a:srgbClr val="00B0F0"/>
                  </a:solidFill>
                </a:endParaRPr>
              </a:p>
            </p:txBody>
          </p:sp>
          <p:sp>
            <p:nvSpPr>
              <p:cNvPr id="130" name="Freeform 71"/>
              <p:cNvSpPr>
                <a:spLocks/>
              </p:cNvSpPr>
              <p:nvPr/>
            </p:nvSpPr>
            <p:spPr bwMode="auto">
              <a:xfrm>
                <a:off x="4937080" y="5653888"/>
                <a:ext cx="59778" cy="379875"/>
              </a:xfrm>
              <a:custGeom>
                <a:avLst/>
                <a:gdLst>
                  <a:gd name="T0" fmla="*/ 0 w 222"/>
                  <a:gd name="T1" fmla="*/ 0 h 1402"/>
                  <a:gd name="T2" fmla="*/ 0 w 222"/>
                  <a:gd name="T3" fmla="*/ 1062 h 1402"/>
                  <a:gd name="T4" fmla="*/ 0 w 222"/>
                  <a:gd name="T5" fmla="*/ 1402 h 1402"/>
                  <a:gd name="T6" fmla="*/ 222 w 222"/>
                  <a:gd name="T7" fmla="*/ 1402 h 1402"/>
                  <a:gd name="T8" fmla="*/ 222 w 222"/>
                  <a:gd name="T9" fmla="*/ 977 h 1402"/>
                  <a:gd name="T10" fmla="*/ 222 w 222"/>
                  <a:gd name="T11" fmla="*/ 0 h 1402"/>
                  <a:gd name="T12" fmla="*/ 0 w 222"/>
                  <a:gd name="T13" fmla="*/ 0 h 1402"/>
                </a:gdLst>
                <a:ahLst/>
                <a:cxnLst>
                  <a:cxn ang="0">
                    <a:pos x="T0" y="T1"/>
                  </a:cxn>
                  <a:cxn ang="0">
                    <a:pos x="T2" y="T3"/>
                  </a:cxn>
                  <a:cxn ang="0">
                    <a:pos x="T4" y="T5"/>
                  </a:cxn>
                  <a:cxn ang="0">
                    <a:pos x="T6" y="T7"/>
                  </a:cxn>
                  <a:cxn ang="0">
                    <a:pos x="T8" y="T9"/>
                  </a:cxn>
                  <a:cxn ang="0">
                    <a:pos x="T10" y="T11"/>
                  </a:cxn>
                  <a:cxn ang="0">
                    <a:pos x="T12" y="T13"/>
                  </a:cxn>
                </a:cxnLst>
                <a:rect l="0" t="0" r="r" b="b"/>
                <a:pathLst>
                  <a:path w="222" h="1402">
                    <a:moveTo>
                      <a:pt x="0" y="0"/>
                    </a:moveTo>
                    <a:lnTo>
                      <a:pt x="0" y="1062"/>
                    </a:lnTo>
                    <a:lnTo>
                      <a:pt x="0" y="1402"/>
                    </a:lnTo>
                    <a:lnTo>
                      <a:pt x="222" y="1402"/>
                    </a:lnTo>
                    <a:lnTo>
                      <a:pt x="222" y="977"/>
                    </a:lnTo>
                    <a:lnTo>
                      <a:pt x="222" y="0"/>
                    </a:lnTo>
                    <a:lnTo>
                      <a:pt x="0" y="0"/>
                    </a:lnTo>
                    <a:close/>
                  </a:path>
                </a:pathLst>
              </a:custGeom>
              <a:solidFill>
                <a:schemeClr val="accent6">
                  <a:lumMod val="75000"/>
                </a:schemeClr>
              </a:solidFill>
              <a:ln>
                <a:noFill/>
              </a:ln>
            </p:spPr>
            <p:txBody>
              <a:bodyPr/>
              <a:lstStyle/>
              <a:p>
                <a:pPr defTabSz="932151">
                  <a:defRPr/>
                </a:pPr>
                <a:endParaRPr lang="en-US" sz="1836" dirty="0">
                  <a:solidFill>
                    <a:srgbClr val="00B0F0"/>
                  </a:solidFill>
                </a:endParaRPr>
              </a:p>
            </p:txBody>
          </p:sp>
          <p:sp>
            <p:nvSpPr>
              <p:cNvPr id="131" name="Freeform 72"/>
              <p:cNvSpPr>
                <a:spLocks/>
              </p:cNvSpPr>
              <p:nvPr/>
            </p:nvSpPr>
            <p:spPr bwMode="auto">
              <a:xfrm>
                <a:off x="5534857" y="5510539"/>
                <a:ext cx="258239" cy="229358"/>
              </a:xfrm>
              <a:custGeom>
                <a:avLst/>
                <a:gdLst>
                  <a:gd name="T0" fmla="*/ 0 w 401"/>
                  <a:gd name="T1" fmla="*/ 28 h 359"/>
                  <a:gd name="T2" fmla="*/ 149 w 401"/>
                  <a:gd name="T3" fmla="*/ 0 h 359"/>
                  <a:gd name="T4" fmla="*/ 401 w 401"/>
                  <a:gd name="T5" fmla="*/ 88 h 359"/>
                  <a:gd name="T6" fmla="*/ 156 w 401"/>
                  <a:gd name="T7" fmla="*/ 359 h 359"/>
                  <a:gd name="T8" fmla="*/ 0 w 401"/>
                  <a:gd name="T9" fmla="*/ 28 h 359"/>
                </a:gdLst>
                <a:ahLst/>
                <a:cxnLst>
                  <a:cxn ang="0">
                    <a:pos x="T0" y="T1"/>
                  </a:cxn>
                  <a:cxn ang="0">
                    <a:pos x="T2" y="T3"/>
                  </a:cxn>
                  <a:cxn ang="0">
                    <a:pos x="T4" y="T5"/>
                  </a:cxn>
                  <a:cxn ang="0">
                    <a:pos x="T6" y="T7"/>
                  </a:cxn>
                  <a:cxn ang="0">
                    <a:pos x="T8" y="T9"/>
                  </a:cxn>
                </a:cxnLst>
                <a:rect l="0" t="0" r="r" b="b"/>
                <a:pathLst>
                  <a:path w="401" h="359">
                    <a:moveTo>
                      <a:pt x="0" y="28"/>
                    </a:moveTo>
                    <a:cubicBezTo>
                      <a:pt x="47" y="9"/>
                      <a:pt x="97" y="0"/>
                      <a:pt x="149" y="0"/>
                    </a:cubicBezTo>
                    <a:cubicBezTo>
                      <a:pt x="241" y="0"/>
                      <a:pt x="330" y="31"/>
                      <a:pt x="401" y="88"/>
                    </a:cubicBezTo>
                    <a:cubicBezTo>
                      <a:pt x="156" y="359"/>
                      <a:pt x="156" y="359"/>
                      <a:pt x="156" y="359"/>
                    </a:cubicBezTo>
                    <a:lnTo>
                      <a:pt x="0" y="28"/>
                    </a:lnTo>
                    <a:close/>
                  </a:path>
                </a:pathLst>
              </a:custGeom>
              <a:solidFill>
                <a:schemeClr val="accent5">
                  <a:lumMod val="50000"/>
                </a:schemeClr>
              </a:solidFill>
              <a:ln>
                <a:noFill/>
              </a:ln>
            </p:spPr>
            <p:txBody>
              <a:bodyPr/>
              <a:lstStyle/>
              <a:p>
                <a:pPr defTabSz="932151">
                  <a:defRPr/>
                </a:pPr>
                <a:endParaRPr lang="en-US" sz="1836" dirty="0">
                  <a:solidFill>
                    <a:srgbClr val="00B0F0"/>
                  </a:solidFill>
                </a:endParaRPr>
              </a:p>
            </p:txBody>
          </p:sp>
          <p:sp>
            <p:nvSpPr>
              <p:cNvPr id="132" name="Freeform 73"/>
              <p:cNvSpPr>
                <a:spLocks/>
              </p:cNvSpPr>
              <p:nvPr/>
            </p:nvSpPr>
            <p:spPr bwMode="auto">
              <a:xfrm>
                <a:off x="5695061" y="5589383"/>
                <a:ext cx="169768" cy="138571"/>
              </a:xfrm>
              <a:custGeom>
                <a:avLst/>
                <a:gdLst>
                  <a:gd name="T0" fmla="*/ 192 w 266"/>
                  <a:gd name="T1" fmla="*/ 0 h 213"/>
                  <a:gd name="T2" fmla="*/ 266 w 266"/>
                  <a:gd name="T3" fmla="*/ 104 h 213"/>
                  <a:gd name="T4" fmla="*/ 0 w 266"/>
                  <a:gd name="T5" fmla="*/ 213 h 213"/>
                  <a:gd name="T6" fmla="*/ 192 w 266"/>
                  <a:gd name="T7" fmla="*/ 0 h 213"/>
                </a:gdLst>
                <a:ahLst/>
                <a:cxnLst>
                  <a:cxn ang="0">
                    <a:pos x="T0" y="T1"/>
                  </a:cxn>
                  <a:cxn ang="0">
                    <a:pos x="T2" y="T3"/>
                  </a:cxn>
                  <a:cxn ang="0">
                    <a:pos x="T4" y="T5"/>
                  </a:cxn>
                  <a:cxn ang="0">
                    <a:pos x="T6" y="T7"/>
                  </a:cxn>
                </a:cxnLst>
                <a:rect l="0" t="0" r="r" b="b"/>
                <a:pathLst>
                  <a:path w="266" h="213">
                    <a:moveTo>
                      <a:pt x="192" y="0"/>
                    </a:moveTo>
                    <a:cubicBezTo>
                      <a:pt x="222" y="30"/>
                      <a:pt x="247" y="66"/>
                      <a:pt x="266" y="104"/>
                    </a:cubicBezTo>
                    <a:cubicBezTo>
                      <a:pt x="0" y="213"/>
                      <a:pt x="0" y="213"/>
                      <a:pt x="0" y="213"/>
                    </a:cubicBezTo>
                    <a:lnTo>
                      <a:pt x="192" y="0"/>
                    </a:lnTo>
                    <a:close/>
                  </a:path>
                </a:pathLst>
              </a:custGeom>
              <a:solidFill>
                <a:schemeClr val="accent6">
                  <a:lumMod val="75000"/>
                </a:schemeClr>
              </a:solidFill>
              <a:ln>
                <a:noFill/>
              </a:ln>
            </p:spPr>
            <p:txBody>
              <a:bodyPr/>
              <a:lstStyle/>
              <a:p>
                <a:pPr defTabSz="932151">
                  <a:defRPr/>
                </a:pPr>
                <a:endParaRPr lang="en-US" sz="1836" dirty="0">
                  <a:solidFill>
                    <a:srgbClr val="00B0F0"/>
                  </a:solidFill>
                </a:endParaRPr>
              </a:p>
            </p:txBody>
          </p:sp>
          <p:sp>
            <p:nvSpPr>
              <p:cNvPr id="133" name="Freeform 74"/>
              <p:cNvSpPr>
                <a:spLocks/>
              </p:cNvSpPr>
              <p:nvPr/>
            </p:nvSpPr>
            <p:spPr bwMode="auto">
              <a:xfrm>
                <a:off x="5369871" y="5543987"/>
                <a:ext cx="239111" cy="398988"/>
              </a:xfrm>
              <a:custGeom>
                <a:avLst/>
                <a:gdLst>
                  <a:gd name="T0" fmla="*/ 99 w 375"/>
                  <a:gd name="T1" fmla="*/ 622 h 622"/>
                  <a:gd name="T2" fmla="*/ 0 w 375"/>
                  <a:gd name="T3" fmla="*/ 356 h 622"/>
                  <a:gd name="T4" fmla="*/ 210 w 375"/>
                  <a:gd name="T5" fmla="*/ 0 h 622"/>
                  <a:gd name="T6" fmla="*/ 375 w 375"/>
                  <a:gd name="T7" fmla="*/ 351 h 622"/>
                  <a:gd name="T8" fmla="*/ 99 w 375"/>
                  <a:gd name="T9" fmla="*/ 622 h 622"/>
                </a:gdLst>
                <a:ahLst/>
                <a:cxnLst>
                  <a:cxn ang="0">
                    <a:pos x="T0" y="T1"/>
                  </a:cxn>
                  <a:cxn ang="0">
                    <a:pos x="T2" y="T3"/>
                  </a:cxn>
                  <a:cxn ang="0">
                    <a:pos x="T4" y="T5"/>
                  </a:cxn>
                  <a:cxn ang="0">
                    <a:pos x="T6" y="T7"/>
                  </a:cxn>
                  <a:cxn ang="0">
                    <a:pos x="T8" y="T9"/>
                  </a:cxn>
                </a:cxnLst>
                <a:rect l="0" t="0" r="r" b="b"/>
                <a:pathLst>
                  <a:path w="375" h="622">
                    <a:moveTo>
                      <a:pt x="99" y="622"/>
                    </a:moveTo>
                    <a:cubicBezTo>
                      <a:pt x="35" y="548"/>
                      <a:pt x="0" y="455"/>
                      <a:pt x="0" y="356"/>
                    </a:cubicBezTo>
                    <a:cubicBezTo>
                      <a:pt x="0" y="208"/>
                      <a:pt x="82" y="71"/>
                      <a:pt x="210" y="0"/>
                    </a:cubicBezTo>
                    <a:cubicBezTo>
                      <a:pt x="375" y="351"/>
                      <a:pt x="375" y="351"/>
                      <a:pt x="375" y="351"/>
                    </a:cubicBezTo>
                    <a:lnTo>
                      <a:pt x="99" y="622"/>
                    </a:lnTo>
                    <a:close/>
                  </a:path>
                </a:pathLst>
              </a:custGeom>
              <a:solidFill>
                <a:srgbClr val="FFC000"/>
              </a:solidFill>
              <a:ln>
                <a:noFill/>
              </a:ln>
            </p:spPr>
            <p:txBody>
              <a:bodyPr/>
              <a:lstStyle/>
              <a:p>
                <a:pPr defTabSz="932151">
                  <a:defRPr/>
                </a:pPr>
                <a:endParaRPr lang="en-US" sz="1836" dirty="0">
                  <a:solidFill>
                    <a:srgbClr val="00B0F0"/>
                  </a:solidFill>
                </a:endParaRPr>
              </a:p>
            </p:txBody>
          </p:sp>
          <p:sp>
            <p:nvSpPr>
              <p:cNvPr id="134" name="Freeform 75"/>
              <p:cNvSpPr>
                <a:spLocks/>
              </p:cNvSpPr>
              <p:nvPr/>
            </p:nvSpPr>
            <p:spPr bwMode="auto">
              <a:xfrm>
                <a:off x="5718972" y="5689726"/>
                <a:ext cx="172160" cy="64506"/>
              </a:xfrm>
              <a:custGeom>
                <a:avLst/>
                <a:gdLst>
                  <a:gd name="T0" fmla="*/ 0 w 269"/>
                  <a:gd name="T1" fmla="*/ 102 h 102"/>
                  <a:gd name="T2" fmla="*/ 249 w 269"/>
                  <a:gd name="T3" fmla="*/ 0 h 102"/>
                  <a:gd name="T4" fmla="*/ 269 w 269"/>
                  <a:gd name="T5" fmla="*/ 102 h 102"/>
                  <a:gd name="T6" fmla="*/ 0 w 269"/>
                  <a:gd name="T7" fmla="*/ 102 h 102"/>
                </a:gdLst>
                <a:ahLst/>
                <a:cxnLst>
                  <a:cxn ang="0">
                    <a:pos x="T0" y="T1"/>
                  </a:cxn>
                  <a:cxn ang="0">
                    <a:pos x="T2" y="T3"/>
                  </a:cxn>
                  <a:cxn ang="0">
                    <a:pos x="T4" y="T5"/>
                  </a:cxn>
                  <a:cxn ang="0">
                    <a:pos x="T6" y="T7"/>
                  </a:cxn>
                </a:cxnLst>
                <a:rect l="0" t="0" r="r" b="b"/>
                <a:pathLst>
                  <a:path w="269" h="102">
                    <a:moveTo>
                      <a:pt x="0" y="102"/>
                    </a:moveTo>
                    <a:cubicBezTo>
                      <a:pt x="249" y="0"/>
                      <a:pt x="249" y="0"/>
                      <a:pt x="249" y="0"/>
                    </a:cubicBezTo>
                    <a:cubicBezTo>
                      <a:pt x="260" y="33"/>
                      <a:pt x="267" y="67"/>
                      <a:pt x="269" y="102"/>
                    </a:cubicBezTo>
                    <a:lnTo>
                      <a:pt x="0" y="102"/>
                    </a:lnTo>
                    <a:close/>
                  </a:path>
                </a:pathLst>
              </a:custGeom>
              <a:solidFill>
                <a:srgbClr val="C00000"/>
              </a:solidFill>
              <a:ln>
                <a:noFill/>
              </a:ln>
            </p:spPr>
            <p:txBody>
              <a:bodyPr/>
              <a:lstStyle/>
              <a:p>
                <a:pPr defTabSz="932151">
                  <a:defRPr/>
                </a:pPr>
                <a:endParaRPr lang="en-US" sz="1836" dirty="0">
                  <a:solidFill>
                    <a:srgbClr val="00B0F0"/>
                  </a:solidFill>
                </a:endParaRPr>
              </a:p>
            </p:txBody>
          </p:sp>
          <p:sp>
            <p:nvSpPr>
              <p:cNvPr id="135" name="Freeform 76"/>
              <p:cNvSpPr>
                <a:spLocks/>
              </p:cNvSpPr>
              <p:nvPr/>
            </p:nvSpPr>
            <p:spPr bwMode="auto">
              <a:xfrm>
                <a:off x="5458341" y="5859354"/>
                <a:ext cx="107600" cy="138571"/>
              </a:xfrm>
              <a:custGeom>
                <a:avLst/>
                <a:gdLst>
                  <a:gd name="T0" fmla="*/ 62 w 171"/>
                  <a:gd name="T1" fmla="*/ 215 h 215"/>
                  <a:gd name="T2" fmla="*/ 0 w 171"/>
                  <a:gd name="T3" fmla="*/ 169 h 215"/>
                  <a:gd name="T4" fmla="*/ 171 w 171"/>
                  <a:gd name="T5" fmla="*/ 0 h 215"/>
                  <a:gd name="T6" fmla="*/ 62 w 171"/>
                  <a:gd name="T7" fmla="*/ 215 h 215"/>
                </a:gdLst>
                <a:ahLst/>
                <a:cxnLst>
                  <a:cxn ang="0">
                    <a:pos x="T0" y="T1"/>
                  </a:cxn>
                  <a:cxn ang="0">
                    <a:pos x="T2" y="T3"/>
                  </a:cxn>
                  <a:cxn ang="0">
                    <a:pos x="T4" y="T5"/>
                  </a:cxn>
                  <a:cxn ang="0">
                    <a:pos x="T6" y="T7"/>
                  </a:cxn>
                </a:cxnLst>
                <a:rect l="0" t="0" r="r" b="b"/>
                <a:pathLst>
                  <a:path w="171" h="215">
                    <a:moveTo>
                      <a:pt x="62" y="215"/>
                    </a:moveTo>
                    <a:cubicBezTo>
                      <a:pt x="40" y="201"/>
                      <a:pt x="19" y="186"/>
                      <a:pt x="0" y="169"/>
                    </a:cubicBezTo>
                    <a:cubicBezTo>
                      <a:pt x="171" y="0"/>
                      <a:pt x="171" y="0"/>
                      <a:pt x="171" y="0"/>
                    </a:cubicBezTo>
                    <a:lnTo>
                      <a:pt x="62" y="215"/>
                    </a:lnTo>
                    <a:close/>
                  </a:path>
                </a:pathLst>
              </a:custGeom>
              <a:solidFill>
                <a:srgbClr val="FF6600"/>
              </a:solidFill>
              <a:ln>
                <a:noFill/>
              </a:ln>
            </p:spPr>
            <p:txBody>
              <a:bodyPr/>
              <a:lstStyle/>
              <a:p>
                <a:pPr defTabSz="932151">
                  <a:defRPr/>
                </a:pPr>
                <a:endParaRPr lang="en-US" sz="1836" dirty="0">
                  <a:solidFill>
                    <a:srgbClr val="00B0F0"/>
                  </a:solidFill>
                </a:endParaRPr>
              </a:p>
            </p:txBody>
          </p:sp>
          <p:sp>
            <p:nvSpPr>
              <p:cNvPr id="136" name="Freeform 77"/>
              <p:cNvSpPr>
                <a:spLocks/>
              </p:cNvSpPr>
              <p:nvPr/>
            </p:nvSpPr>
            <p:spPr bwMode="auto">
              <a:xfrm>
                <a:off x="5527684" y="5790070"/>
                <a:ext cx="363448" cy="243693"/>
              </a:xfrm>
              <a:custGeom>
                <a:avLst/>
                <a:gdLst>
                  <a:gd name="T0" fmla="*/ 160 w 566"/>
                  <a:gd name="T1" fmla="*/ 381 h 381"/>
                  <a:gd name="T2" fmla="*/ 0 w 566"/>
                  <a:gd name="T3" fmla="*/ 348 h 381"/>
                  <a:gd name="T4" fmla="*/ 176 w 566"/>
                  <a:gd name="T5" fmla="*/ 0 h 381"/>
                  <a:gd name="T6" fmla="*/ 566 w 566"/>
                  <a:gd name="T7" fmla="*/ 0 h 381"/>
                  <a:gd name="T8" fmla="*/ 160 w 566"/>
                  <a:gd name="T9" fmla="*/ 381 h 381"/>
                </a:gdLst>
                <a:ahLst/>
                <a:cxnLst>
                  <a:cxn ang="0">
                    <a:pos x="T0" y="T1"/>
                  </a:cxn>
                  <a:cxn ang="0">
                    <a:pos x="T2" y="T3"/>
                  </a:cxn>
                  <a:cxn ang="0">
                    <a:pos x="T4" y="T5"/>
                  </a:cxn>
                  <a:cxn ang="0">
                    <a:pos x="T6" y="T7"/>
                  </a:cxn>
                  <a:cxn ang="0">
                    <a:pos x="T8" y="T9"/>
                  </a:cxn>
                </a:cxnLst>
                <a:rect l="0" t="0" r="r" b="b"/>
                <a:pathLst>
                  <a:path w="566" h="381">
                    <a:moveTo>
                      <a:pt x="160" y="381"/>
                    </a:moveTo>
                    <a:cubicBezTo>
                      <a:pt x="104" y="381"/>
                      <a:pt x="50" y="370"/>
                      <a:pt x="0" y="348"/>
                    </a:cubicBezTo>
                    <a:cubicBezTo>
                      <a:pt x="176" y="0"/>
                      <a:pt x="176" y="0"/>
                      <a:pt x="176" y="0"/>
                    </a:cubicBezTo>
                    <a:cubicBezTo>
                      <a:pt x="566" y="0"/>
                      <a:pt x="566" y="0"/>
                      <a:pt x="566" y="0"/>
                    </a:cubicBezTo>
                    <a:cubicBezTo>
                      <a:pt x="552" y="213"/>
                      <a:pt x="375" y="381"/>
                      <a:pt x="160" y="381"/>
                    </a:cubicBezTo>
                    <a:close/>
                  </a:path>
                </a:pathLst>
              </a:custGeom>
              <a:solidFill>
                <a:srgbClr val="9933FF"/>
              </a:solidFill>
              <a:ln>
                <a:noFill/>
              </a:ln>
            </p:spPr>
            <p:txBody>
              <a:bodyPr/>
              <a:lstStyle/>
              <a:p>
                <a:pPr defTabSz="932151">
                  <a:defRPr/>
                </a:pPr>
                <a:endParaRPr lang="en-US" sz="1836" dirty="0">
                  <a:solidFill>
                    <a:srgbClr val="00B0F0"/>
                  </a:solidFill>
                </a:endParaRPr>
              </a:p>
            </p:txBody>
          </p:sp>
        </p:grpSp>
      </p:grpSp>
      <p:grpSp>
        <p:nvGrpSpPr>
          <p:cNvPr id="140" name="Group 139"/>
          <p:cNvGrpSpPr/>
          <p:nvPr/>
        </p:nvGrpSpPr>
        <p:grpSpPr>
          <a:xfrm>
            <a:off x="10261798" y="5468163"/>
            <a:ext cx="1109073" cy="720572"/>
            <a:chOff x="10355354" y="2960609"/>
            <a:chExt cx="1109544" cy="720878"/>
          </a:xfrm>
        </p:grpSpPr>
        <p:grpSp>
          <p:nvGrpSpPr>
            <p:cNvPr id="141" name="Group 140"/>
            <p:cNvGrpSpPr/>
            <p:nvPr/>
          </p:nvGrpSpPr>
          <p:grpSpPr>
            <a:xfrm>
              <a:off x="10355354" y="2960609"/>
              <a:ext cx="1109544" cy="720878"/>
              <a:chOff x="10355354" y="2831936"/>
              <a:chExt cx="1307592" cy="849551"/>
            </a:xfrm>
          </p:grpSpPr>
          <p:sp>
            <p:nvSpPr>
              <p:cNvPr id="154" name="Freeform 18"/>
              <p:cNvSpPr>
                <a:spLocks/>
              </p:cNvSpPr>
              <p:nvPr/>
            </p:nvSpPr>
            <p:spPr bwMode="auto">
              <a:xfrm>
                <a:off x="10355354" y="2831936"/>
                <a:ext cx="1307592" cy="849551"/>
              </a:xfrm>
              <a:custGeom>
                <a:avLst/>
                <a:gdLst>
                  <a:gd name="T0" fmla="*/ 14 w 432"/>
                  <a:gd name="T1" fmla="*/ 278 h 278"/>
                  <a:gd name="T2" fmla="*/ 418 w 432"/>
                  <a:gd name="T3" fmla="*/ 278 h 278"/>
                  <a:gd name="T4" fmla="*/ 432 w 432"/>
                  <a:gd name="T5" fmla="*/ 263 h 278"/>
                  <a:gd name="T6" fmla="*/ 432 w 432"/>
                  <a:gd name="T7" fmla="*/ 15 h 278"/>
                  <a:gd name="T8" fmla="*/ 418 w 432"/>
                  <a:gd name="T9" fmla="*/ 0 h 278"/>
                  <a:gd name="T10" fmla="*/ 14 w 432"/>
                  <a:gd name="T11" fmla="*/ 0 h 278"/>
                  <a:gd name="T12" fmla="*/ 0 w 432"/>
                  <a:gd name="T13" fmla="*/ 15 h 278"/>
                  <a:gd name="T14" fmla="*/ 0 w 432"/>
                  <a:gd name="T15" fmla="*/ 263 h 278"/>
                  <a:gd name="T16" fmla="*/ 14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4"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4" y="0"/>
                      <a:pt x="14" y="0"/>
                      <a:pt x="14" y="0"/>
                    </a:cubicBezTo>
                    <a:cubicBezTo>
                      <a:pt x="7" y="0"/>
                      <a:pt x="0" y="6"/>
                      <a:pt x="0" y="15"/>
                    </a:cubicBezTo>
                    <a:cubicBezTo>
                      <a:pt x="0" y="263"/>
                      <a:pt x="0" y="263"/>
                      <a:pt x="0" y="263"/>
                    </a:cubicBezTo>
                    <a:cubicBezTo>
                      <a:pt x="0" y="272"/>
                      <a:pt x="7" y="278"/>
                      <a:pt x="14" y="278"/>
                    </a:cubicBezTo>
                  </a:path>
                </a:pathLst>
              </a:custGeom>
              <a:solidFill>
                <a:schemeClr val="bg1"/>
              </a:solidFill>
              <a:ln>
                <a:noFill/>
              </a:ln>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55" name="Freeform 19"/>
              <p:cNvSpPr>
                <a:spLocks/>
              </p:cNvSpPr>
              <p:nvPr/>
            </p:nvSpPr>
            <p:spPr bwMode="auto">
              <a:xfrm>
                <a:off x="10412929" y="2847289"/>
                <a:ext cx="1192442" cy="742078"/>
              </a:xfrm>
              <a:custGeom>
                <a:avLst/>
                <a:gdLst>
                  <a:gd name="T0" fmla="*/ 0 w 394"/>
                  <a:gd name="T1" fmla="*/ 12 h 243"/>
                  <a:gd name="T2" fmla="*/ 394 w 394"/>
                  <a:gd name="T3" fmla="*/ 12 h 243"/>
                  <a:gd name="T4" fmla="*/ 394 w 394"/>
                  <a:gd name="T5" fmla="*/ 243 h 243"/>
                  <a:gd name="T6" fmla="*/ 0 w 394"/>
                  <a:gd name="T7" fmla="*/ 243 h 243"/>
                  <a:gd name="T8" fmla="*/ 0 w 394"/>
                  <a:gd name="T9" fmla="*/ 12 h 243"/>
                </a:gdLst>
                <a:ahLst/>
                <a:cxnLst>
                  <a:cxn ang="0">
                    <a:pos x="T0" y="T1"/>
                  </a:cxn>
                  <a:cxn ang="0">
                    <a:pos x="T2" y="T3"/>
                  </a:cxn>
                  <a:cxn ang="0">
                    <a:pos x="T4" y="T5"/>
                  </a:cxn>
                  <a:cxn ang="0">
                    <a:pos x="T6" y="T7"/>
                  </a:cxn>
                  <a:cxn ang="0">
                    <a:pos x="T8" y="T9"/>
                  </a:cxn>
                </a:cxnLst>
                <a:rect l="0" t="0" r="r" b="b"/>
                <a:pathLst>
                  <a:path w="394" h="243">
                    <a:moveTo>
                      <a:pt x="0" y="12"/>
                    </a:moveTo>
                    <a:cubicBezTo>
                      <a:pt x="394" y="12"/>
                      <a:pt x="394" y="12"/>
                      <a:pt x="394" y="12"/>
                    </a:cubicBezTo>
                    <a:cubicBezTo>
                      <a:pt x="394" y="173"/>
                      <a:pt x="394" y="243"/>
                      <a:pt x="394" y="243"/>
                    </a:cubicBezTo>
                    <a:cubicBezTo>
                      <a:pt x="0" y="243"/>
                      <a:pt x="0" y="243"/>
                      <a:pt x="0" y="243"/>
                    </a:cubicBezTo>
                    <a:cubicBezTo>
                      <a:pt x="0" y="0"/>
                      <a:pt x="0" y="12"/>
                      <a:pt x="0" y="12"/>
                    </a:cubicBezTo>
                  </a:path>
                </a:pathLst>
              </a:custGeom>
              <a:solidFill>
                <a:schemeClr val="tx1">
                  <a:lumMod val="50000"/>
                  <a:lumOff val="50000"/>
                </a:schemeClr>
              </a:solidFill>
              <a:ln>
                <a:noFill/>
              </a:ln>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grpSp>
        <p:grpSp>
          <p:nvGrpSpPr>
            <p:cNvPr id="142" name="Group 1031"/>
            <p:cNvGrpSpPr>
              <a:grpSpLocks/>
            </p:cNvGrpSpPr>
            <p:nvPr/>
          </p:nvGrpSpPr>
          <p:grpSpPr bwMode="auto">
            <a:xfrm>
              <a:off x="10599291" y="3157951"/>
              <a:ext cx="595154" cy="296900"/>
              <a:chOff x="4841436" y="5510539"/>
              <a:chExt cx="1049696" cy="523224"/>
            </a:xfrm>
            <a:solidFill>
              <a:schemeClr val="bg1"/>
            </a:solidFill>
          </p:grpSpPr>
          <p:sp>
            <p:nvSpPr>
              <p:cNvPr id="143" name="Freeform 67"/>
              <p:cNvSpPr>
                <a:spLocks/>
              </p:cNvSpPr>
              <p:nvPr/>
            </p:nvSpPr>
            <p:spPr bwMode="auto">
              <a:xfrm>
                <a:off x="5030334" y="5852188"/>
                <a:ext cx="59777" cy="181575"/>
              </a:xfrm>
              <a:custGeom>
                <a:avLst/>
                <a:gdLst>
                  <a:gd name="T0" fmla="*/ 0 w 222"/>
                  <a:gd name="T1" fmla="*/ 0 h 674"/>
                  <a:gd name="T2" fmla="*/ 0 w 222"/>
                  <a:gd name="T3" fmla="*/ 135 h 674"/>
                  <a:gd name="T4" fmla="*/ 0 w 222"/>
                  <a:gd name="T5" fmla="*/ 674 h 674"/>
                  <a:gd name="T6" fmla="*/ 222 w 222"/>
                  <a:gd name="T7" fmla="*/ 674 h 674"/>
                  <a:gd name="T8" fmla="*/ 222 w 222"/>
                  <a:gd name="T9" fmla="*/ 29 h 674"/>
                  <a:gd name="T10" fmla="*/ 222 w 222"/>
                  <a:gd name="T11" fmla="*/ 0 h 674"/>
                  <a:gd name="T12" fmla="*/ 0 w 222"/>
                  <a:gd name="T13" fmla="*/ 0 h 674"/>
                </a:gdLst>
                <a:ahLst/>
                <a:cxnLst>
                  <a:cxn ang="0">
                    <a:pos x="T0" y="T1"/>
                  </a:cxn>
                  <a:cxn ang="0">
                    <a:pos x="T2" y="T3"/>
                  </a:cxn>
                  <a:cxn ang="0">
                    <a:pos x="T4" y="T5"/>
                  </a:cxn>
                  <a:cxn ang="0">
                    <a:pos x="T6" y="T7"/>
                  </a:cxn>
                  <a:cxn ang="0">
                    <a:pos x="T8" y="T9"/>
                  </a:cxn>
                  <a:cxn ang="0">
                    <a:pos x="T10" y="T11"/>
                  </a:cxn>
                  <a:cxn ang="0">
                    <a:pos x="T12" y="T13"/>
                  </a:cxn>
                </a:cxnLst>
                <a:rect l="0" t="0" r="r" b="b"/>
                <a:pathLst>
                  <a:path w="222" h="674">
                    <a:moveTo>
                      <a:pt x="0" y="0"/>
                    </a:moveTo>
                    <a:lnTo>
                      <a:pt x="0" y="135"/>
                    </a:lnTo>
                    <a:lnTo>
                      <a:pt x="0" y="674"/>
                    </a:lnTo>
                    <a:lnTo>
                      <a:pt x="222" y="674"/>
                    </a:lnTo>
                    <a:lnTo>
                      <a:pt x="222" y="29"/>
                    </a:lnTo>
                    <a:lnTo>
                      <a:pt x="222" y="0"/>
                    </a:lnTo>
                    <a:lnTo>
                      <a:pt x="0" y="0"/>
                    </a:lnTo>
                    <a:close/>
                  </a:path>
                </a:pathLst>
              </a:custGeom>
              <a:solidFill>
                <a:srgbClr val="FF6600"/>
              </a:solidFill>
              <a:ln>
                <a:noFill/>
              </a:ln>
            </p:spPr>
            <p:txBody>
              <a:bodyPr/>
              <a:lstStyle/>
              <a:p>
                <a:pPr defTabSz="932151">
                  <a:defRPr/>
                </a:pPr>
                <a:endParaRPr lang="en-US" sz="1836" dirty="0">
                  <a:solidFill>
                    <a:srgbClr val="00B0F0"/>
                  </a:solidFill>
                </a:endParaRPr>
              </a:p>
            </p:txBody>
          </p:sp>
          <p:sp>
            <p:nvSpPr>
              <p:cNvPr id="144" name="Freeform 68"/>
              <p:cNvSpPr>
                <a:spLocks/>
              </p:cNvSpPr>
              <p:nvPr/>
            </p:nvSpPr>
            <p:spPr bwMode="auto">
              <a:xfrm>
                <a:off x="5125978" y="5677779"/>
                <a:ext cx="59777" cy="355984"/>
              </a:xfrm>
              <a:custGeom>
                <a:avLst/>
                <a:gdLst>
                  <a:gd name="T0" fmla="*/ 0 w 223"/>
                  <a:gd name="T1" fmla="*/ 0 h 1319"/>
                  <a:gd name="T2" fmla="*/ 0 w 223"/>
                  <a:gd name="T3" fmla="*/ 652 h 1319"/>
                  <a:gd name="T4" fmla="*/ 0 w 223"/>
                  <a:gd name="T5" fmla="*/ 1319 h 1319"/>
                  <a:gd name="T6" fmla="*/ 223 w 223"/>
                  <a:gd name="T7" fmla="*/ 1319 h 1319"/>
                  <a:gd name="T8" fmla="*/ 223 w 223"/>
                  <a:gd name="T9" fmla="*/ 548 h 1319"/>
                  <a:gd name="T10" fmla="*/ 223 w 223"/>
                  <a:gd name="T11" fmla="*/ 0 h 1319"/>
                  <a:gd name="T12" fmla="*/ 0 w 223"/>
                  <a:gd name="T13" fmla="*/ 0 h 1319"/>
                </a:gdLst>
                <a:ahLst/>
                <a:cxnLst>
                  <a:cxn ang="0">
                    <a:pos x="T0" y="T1"/>
                  </a:cxn>
                  <a:cxn ang="0">
                    <a:pos x="T2" y="T3"/>
                  </a:cxn>
                  <a:cxn ang="0">
                    <a:pos x="T4" y="T5"/>
                  </a:cxn>
                  <a:cxn ang="0">
                    <a:pos x="T6" y="T7"/>
                  </a:cxn>
                  <a:cxn ang="0">
                    <a:pos x="T8" y="T9"/>
                  </a:cxn>
                  <a:cxn ang="0">
                    <a:pos x="T10" y="T11"/>
                  </a:cxn>
                  <a:cxn ang="0">
                    <a:pos x="T12" y="T13"/>
                  </a:cxn>
                </a:cxnLst>
                <a:rect l="0" t="0" r="r" b="b"/>
                <a:pathLst>
                  <a:path w="223" h="1319">
                    <a:moveTo>
                      <a:pt x="0" y="0"/>
                    </a:moveTo>
                    <a:lnTo>
                      <a:pt x="0" y="652"/>
                    </a:lnTo>
                    <a:lnTo>
                      <a:pt x="0" y="1319"/>
                    </a:lnTo>
                    <a:lnTo>
                      <a:pt x="223" y="1319"/>
                    </a:lnTo>
                    <a:lnTo>
                      <a:pt x="223" y="548"/>
                    </a:lnTo>
                    <a:lnTo>
                      <a:pt x="223" y="0"/>
                    </a:lnTo>
                    <a:lnTo>
                      <a:pt x="0" y="0"/>
                    </a:lnTo>
                    <a:close/>
                  </a:path>
                </a:pathLst>
              </a:custGeom>
              <a:solidFill>
                <a:srgbClr val="FFC000"/>
              </a:solidFill>
              <a:ln>
                <a:noFill/>
              </a:ln>
            </p:spPr>
            <p:txBody>
              <a:bodyPr/>
              <a:lstStyle/>
              <a:p>
                <a:pPr defTabSz="932151">
                  <a:defRPr/>
                </a:pPr>
                <a:endParaRPr lang="en-US" sz="1836" dirty="0">
                  <a:solidFill>
                    <a:srgbClr val="00B0F0"/>
                  </a:solidFill>
                </a:endParaRPr>
              </a:p>
            </p:txBody>
          </p:sp>
          <p:sp>
            <p:nvSpPr>
              <p:cNvPr id="145" name="Freeform 69"/>
              <p:cNvSpPr>
                <a:spLocks/>
              </p:cNvSpPr>
              <p:nvPr/>
            </p:nvSpPr>
            <p:spPr bwMode="auto">
              <a:xfrm>
                <a:off x="5219231" y="5517707"/>
                <a:ext cx="62169" cy="516056"/>
              </a:xfrm>
              <a:custGeom>
                <a:avLst/>
                <a:gdLst>
                  <a:gd name="T0" fmla="*/ 0 w 223"/>
                  <a:gd name="T1" fmla="*/ 0 h 1909"/>
                  <a:gd name="T2" fmla="*/ 0 w 223"/>
                  <a:gd name="T3" fmla="*/ 1117 h 1909"/>
                  <a:gd name="T4" fmla="*/ 0 w 223"/>
                  <a:gd name="T5" fmla="*/ 1909 h 1909"/>
                  <a:gd name="T6" fmla="*/ 223 w 223"/>
                  <a:gd name="T7" fmla="*/ 1909 h 1909"/>
                  <a:gd name="T8" fmla="*/ 223 w 223"/>
                  <a:gd name="T9" fmla="*/ 1012 h 1909"/>
                  <a:gd name="T10" fmla="*/ 223 w 223"/>
                  <a:gd name="T11" fmla="*/ 0 h 1909"/>
                  <a:gd name="T12" fmla="*/ 0 w 223"/>
                  <a:gd name="T13" fmla="*/ 0 h 1909"/>
                </a:gdLst>
                <a:ahLst/>
                <a:cxnLst>
                  <a:cxn ang="0">
                    <a:pos x="T0" y="T1"/>
                  </a:cxn>
                  <a:cxn ang="0">
                    <a:pos x="T2" y="T3"/>
                  </a:cxn>
                  <a:cxn ang="0">
                    <a:pos x="T4" y="T5"/>
                  </a:cxn>
                  <a:cxn ang="0">
                    <a:pos x="T6" y="T7"/>
                  </a:cxn>
                  <a:cxn ang="0">
                    <a:pos x="T8" y="T9"/>
                  </a:cxn>
                  <a:cxn ang="0">
                    <a:pos x="T10" y="T11"/>
                  </a:cxn>
                  <a:cxn ang="0">
                    <a:pos x="T12" y="T13"/>
                  </a:cxn>
                </a:cxnLst>
                <a:rect l="0" t="0" r="r" b="b"/>
                <a:pathLst>
                  <a:path w="223" h="1909">
                    <a:moveTo>
                      <a:pt x="0" y="0"/>
                    </a:moveTo>
                    <a:lnTo>
                      <a:pt x="0" y="1117"/>
                    </a:lnTo>
                    <a:lnTo>
                      <a:pt x="0" y="1909"/>
                    </a:lnTo>
                    <a:lnTo>
                      <a:pt x="223" y="1909"/>
                    </a:lnTo>
                    <a:lnTo>
                      <a:pt x="223" y="1012"/>
                    </a:lnTo>
                    <a:lnTo>
                      <a:pt x="223" y="0"/>
                    </a:lnTo>
                    <a:lnTo>
                      <a:pt x="0" y="0"/>
                    </a:lnTo>
                    <a:close/>
                  </a:path>
                </a:pathLst>
              </a:custGeom>
              <a:solidFill>
                <a:schemeClr val="accent5">
                  <a:lumMod val="50000"/>
                </a:schemeClr>
              </a:solidFill>
              <a:ln>
                <a:noFill/>
              </a:ln>
            </p:spPr>
            <p:txBody>
              <a:bodyPr/>
              <a:lstStyle/>
              <a:p>
                <a:pPr defTabSz="932151">
                  <a:defRPr/>
                </a:pPr>
                <a:endParaRPr lang="en-US" sz="1836" dirty="0">
                  <a:solidFill>
                    <a:srgbClr val="00B0F0"/>
                  </a:solidFill>
                </a:endParaRPr>
              </a:p>
            </p:txBody>
          </p:sp>
          <p:sp>
            <p:nvSpPr>
              <p:cNvPr id="146" name="Freeform 70"/>
              <p:cNvSpPr>
                <a:spLocks/>
              </p:cNvSpPr>
              <p:nvPr/>
            </p:nvSpPr>
            <p:spPr bwMode="auto">
              <a:xfrm>
                <a:off x="4841436" y="5859354"/>
                <a:ext cx="59778" cy="174409"/>
              </a:xfrm>
              <a:custGeom>
                <a:avLst/>
                <a:gdLst>
                  <a:gd name="T0" fmla="*/ 0 w 222"/>
                  <a:gd name="T1" fmla="*/ 0 h 648"/>
                  <a:gd name="T2" fmla="*/ 0 w 222"/>
                  <a:gd name="T3" fmla="*/ 361 h 648"/>
                  <a:gd name="T4" fmla="*/ 0 w 222"/>
                  <a:gd name="T5" fmla="*/ 648 h 648"/>
                  <a:gd name="T6" fmla="*/ 222 w 222"/>
                  <a:gd name="T7" fmla="*/ 648 h 648"/>
                  <a:gd name="T8" fmla="*/ 222 w 222"/>
                  <a:gd name="T9" fmla="*/ 256 h 648"/>
                  <a:gd name="T10" fmla="*/ 222 w 222"/>
                  <a:gd name="T11" fmla="*/ 0 h 648"/>
                  <a:gd name="T12" fmla="*/ 0 w 222"/>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22" h="648">
                    <a:moveTo>
                      <a:pt x="0" y="0"/>
                    </a:moveTo>
                    <a:lnTo>
                      <a:pt x="0" y="361"/>
                    </a:lnTo>
                    <a:lnTo>
                      <a:pt x="0" y="648"/>
                    </a:lnTo>
                    <a:lnTo>
                      <a:pt x="222" y="648"/>
                    </a:lnTo>
                    <a:lnTo>
                      <a:pt x="222" y="256"/>
                    </a:lnTo>
                    <a:lnTo>
                      <a:pt x="222" y="0"/>
                    </a:lnTo>
                    <a:lnTo>
                      <a:pt x="0" y="0"/>
                    </a:lnTo>
                    <a:close/>
                  </a:path>
                </a:pathLst>
              </a:custGeom>
              <a:solidFill>
                <a:srgbClr val="9933FF"/>
              </a:solidFill>
              <a:ln>
                <a:noFill/>
              </a:ln>
            </p:spPr>
            <p:txBody>
              <a:bodyPr/>
              <a:lstStyle/>
              <a:p>
                <a:pPr defTabSz="932151">
                  <a:defRPr/>
                </a:pPr>
                <a:endParaRPr lang="en-US" sz="1836" dirty="0">
                  <a:solidFill>
                    <a:srgbClr val="00B0F0"/>
                  </a:solidFill>
                </a:endParaRPr>
              </a:p>
            </p:txBody>
          </p:sp>
          <p:sp>
            <p:nvSpPr>
              <p:cNvPr id="147" name="Freeform 71"/>
              <p:cNvSpPr>
                <a:spLocks/>
              </p:cNvSpPr>
              <p:nvPr/>
            </p:nvSpPr>
            <p:spPr bwMode="auto">
              <a:xfrm>
                <a:off x="4937080" y="5653888"/>
                <a:ext cx="59778" cy="379875"/>
              </a:xfrm>
              <a:custGeom>
                <a:avLst/>
                <a:gdLst>
                  <a:gd name="T0" fmla="*/ 0 w 222"/>
                  <a:gd name="T1" fmla="*/ 0 h 1402"/>
                  <a:gd name="T2" fmla="*/ 0 w 222"/>
                  <a:gd name="T3" fmla="*/ 1062 h 1402"/>
                  <a:gd name="T4" fmla="*/ 0 w 222"/>
                  <a:gd name="T5" fmla="*/ 1402 h 1402"/>
                  <a:gd name="T6" fmla="*/ 222 w 222"/>
                  <a:gd name="T7" fmla="*/ 1402 h 1402"/>
                  <a:gd name="T8" fmla="*/ 222 w 222"/>
                  <a:gd name="T9" fmla="*/ 977 h 1402"/>
                  <a:gd name="T10" fmla="*/ 222 w 222"/>
                  <a:gd name="T11" fmla="*/ 0 h 1402"/>
                  <a:gd name="T12" fmla="*/ 0 w 222"/>
                  <a:gd name="T13" fmla="*/ 0 h 1402"/>
                </a:gdLst>
                <a:ahLst/>
                <a:cxnLst>
                  <a:cxn ang="0">
                    <a:pos x="T0" y="T1"/>
                  </a:cxn>
                  <a:cxn ang="0">
                    <a:pos x="T2" y="T3"/>
                  </a:cxn>
                  <a:cxn ang="0">
                    <a:pos x="T4" y="T5"/>
                  </a:cxn>
                  <a:cxn ang="0">
                    <a:pos x="T6" y="T7"/>
                  </a:cxn>
                  <a:cxn ang="0">
                    <a:pos x="T8" y="T9"/>
                  </a:cxn>
                  <a:cxn ang="0">
                    <a:pos x="T10" y="T11"/>
                  </a:cxn>
                  <a:cxn ang="0">
                    <a:pos x="T12" y="T13"/>
                  </a:cxn>
                </a:cxnLst>
                <a:rect l="0" t="0" r="r" b="b"/>
                <a:pathLst>
                  <a:path w="222" h="1402">
                    <a:moveTo>
                      <a:pt x="0" y="0"/>
                    </a:moveTo>
                    <a:lnTo>
                      <a:pt x="0" y="1062"/>
                    </a:lnTo>
                    <a:lnTo>
                      <a:pt x="0" y="1402"/>
                    </a:lnTo>
                    <a:lnTo>
                      <a:pt x="222" y="1402"/>
                    </a:lnTo>
                    <a:lnTo>
                      <a:pt x="222" y="977"/>
                    </a:lnTo>
                    <a:lnTo>
                      <a:pt x="222" y="0"/>
                    </a:lnTo>
                    <a:lnTo>
                      <a:pt x="0" y="0"/>
                    </a:lnTo>
                    <a:close/>
                  </a:path>
                </a:pathLst>
              </a:custGeom>
              <a:solidFill>
                <a:schemeClr val="accent6">
                  <a:lumMod val="75000"/>
                </a:schemeClr>
              </a:solidFill>
              <a:ln>
                <a:noFill/>
              </a:ln>
            </p:spPr>
            <p:txBody>
              <a:bodyPr/>
              <a:lstStyle/>
              <a:p>
                <a:pPr defTabSz="932151">
                  <a:defRPr/>
                </a:pPr>
                <a:endParaRPr lang="en-US" sz="1836" dirty="0">
                  <a:solidFill>
                    <a:srgbClr val="00B0F0"/>
                  </a:solidFill>
                </a:endParaRPr>
              </a:p>
            </p:txBody>
          </p:sp>
          <p:sp>
            <p:nvSpPr>
              <p:cNvPr id="148" name="Freeform 72"/>
              <p:cNvSpPr>
                <a:spLocks/>
              </p:cNvSpPr>
              <p:nvPr/>
            </p:nvSpPr>
            <p:spPr bwMode="auto">
              <a:xfrm>
                <a:off x="5534857" y="5510539"/>
                <a:ext cx="258239" cy="229358"/>
              </a:xfrm>
              <a:custGeom>
                <a:avLst/>
                <a:gdLst>
                  <a:gd name="T0" fmla="*/ 0 w 401"/>
                  <a:gd name="T1" fmla="*/ 28 h 359"/>
                  <a:gd name="T2" fmla="*/ 149 w 401"/>
                  <a:gd name="T3" fmla="*/ 0 h 359"/>
                  <a:gd name="T4" fmla="*/ 401 w 401"/>
                  <a:gd name="T5" fmla="*/ 88 h 359"/>
                  <a:gd name="T6" fmla="*/ 156 w 401"/>
                  <a:gd name="T7" fmla="*/ 359 h 359"/>
                  <a:gd name="T8" fmla="*/ 0 w 401"/>
                  <a:gd name="T9" fmla="*/ 28 h 359"/>
                </a:gdLst>
                <a:ahLst/>
                <a:cxnLst>
                  <a:cxn ang="0">
                    <a:pos x="T0" y="T1"/>
                  </a:cxn>
                  <a:cxn ang="0">
                    <a:pos x="T2" y="T3"/>
                  </a:cxn>
                  <a:cxn ang="0">
                    <a:pos x="T4" y="T5"/>
                  </a:cxn>
                  <a:cxn ang="0">
                    <a:pos x="T6" y="T7"/>
                  </a:cxn>
                  <a:cxn ang="0">
                    <a:pos x="T8" y="T9"/>
                  </a:cxn>
                </a:cxnLst>
                <a:rect l="0" t="0" r="r" b="b"/>
                <a:pathLst>
                  <a:path w="401" h="359">
                    <a:moveTo>
                      <a:pt x="0" y="28"/>
                    </a:moveTo>
                    <a:cubicBezTo>
                      <a:pt x="47" y="9"/>
                      <a:pt x="97" y="0"/>
                      <a:pt x="149" y="0"/>
                    </a:cubicBezTo>
                    <a:cubicBezTo>
                      <a:pt x="241" y="0"/>
                      <a:pt x="330" y="31"/>
                      <a:pt x="401" y="88"/>
                    </a:cubicBezTo>
                    <a:cubicBezTo>
                      <a:pt x="156" y="359"/>
                      <a:pt x="156" y="359"/>
                      <a:pt x="156" y="359"/>
                    </a:cubicBezTo>
                    <a:lnTo>
                      <a:pt x="0" y="28"/>
                    </a:lnTo>
                    <a:close/>
                  </a:path>
                </a:pathLst>
              </a:custGeom>
              <a:solidFill>
                <a:schemeClr val="accent5">
                  <a:lumMod val="50000"/>
                </a:schemeClr>
              </a:solidFill>
              <a:ln>
                <a:noFill/>
              </a:ln>
            </p:spPr>
            <p:txBody>
              <a:bodyPr/>
              <a:lstStyle/>
              <a:p>
                <a:pPr defTabSz="932151">
                  <a:defRPr/>
                </a:pPr>
                <a:endParaRPr lang="en-US" sz="1836" dirty="0">
                  <a:solidFill>
                    <a:srgbClr val="00B0F0"/>
                  </a:solidFill>
                </a:endParaRPr>
              </a:p>
            </p:txBody>
          </p:sp>
          <p:sp>
            <p:nvSpPr>
              <p:cNvPr id="149" name="Freeform 73"/>
              <p:cNvSpPr>
                <a:spLocks/>
              </p:cNvSpPr>
              <p:nvPr/>
            </p:nvSpPr>
            <p:spPr bwMode="auto">
              <a:xfrm>
                <a:off x="5695061" y="5589382"/>
                <a:ext cx="169768" cy="138571"/>
              </a:xfrm>
              <a:custGeom>
                <a:avLst/>
                <a:gdLst>
                  <a:gd name="T0" fmla="*/ 192 w 266"/>
                  <a:gd name="T1" fmla="*/ 0 h 213"/>
                  <a:gd name="T2" fmla="*/ 266 w 266"/>
                  <a:gd name="T3" fmla="*/ 104 h 213"/>
                  <a:gd name="T4" fmla="*/ 0 w 266"/>
                  <a:gd name="T5" fmla="*/ 213 h 213"/>
                  <a:gd name="T6" fmla="*/ 192 w 266"/>
                  <a:gd name="T7" fmla="*/ 0 h 213"/>
                </a:gdLst>
                <a:ahLst/>
                <a:cxnLst>
                  <a:cxn ang="0">
                    <a:pos x="T0" y="T1"/>
                  </a:cxn>
                  <a:cxn ang="0">
                    <a:pos x="T2" y="T3"/>
                  </a:cxn>
                  <a:cxn ang="0">
                    <a:pos x="T4" y="T5"/>
                  </a:cxn>
                  <a:cxn ang="0">
                    <a:pos x="T6" y="T7"/>
                  </a:cxn>
                </a:cxnLst>
                <a:rect l="0" t="0" r="r" b="b"/>
                <a:pathLst>
                  <a:path w="266" h="213">
                    <a:moveTo>
                      <a:pt x="192" y="0"/>
                    </a:moveTo>
                    <a:cubicBezTo>
                      <a:pt x="222" y="30"/>
                      <a:pt x="247" y="66"/>
                      <a:pt x="266" y="104"/>
                    </a:cubicBezTo>
                    <a:cubicBezTo>
                      <a:pt x="0" y="213"/>
                      <a:pt x="0" y="213"/>
                      <a:pt x="0" y="213"/>
                    </a:cubicBezTo>
                    <a:lnTo>
                      <a:pt x="192" y="0"/>
                    </a:lnTo>
                    <a:close/>
                  </a:path>
                </a:pathLst>
              </a:custGeom>
              <a:solidFill>
                <a:schemeClr val="accent6">
                  <a:lumMod val="75000"/>
                </a:schemeClr>
              </a:solidFill>
              <a:ln>
                <a:noFill/>
              </a:ln>
            </p:spPr>
            <p:txBody>
              <a:bodyPr/>
              <a:lstStyle/>
              <a:p>
                <a:pPr defTabSz="932151">
                  <a:defRPr/>
                </a:pPr>
                <a:endParaRPr lang="en-US" sz="1836" dirty="0">
                  <a:solidFill>
                    <a:srgbClr val="00B0F0"/>
                  </a:solidFill>
                </a:endParaRPr>
              </a:p>
            </p:txBody>
          </p:sp>
          <p:sp>
            <p:nvSpPr>
              <p:cNvPr id="150" name="Freeform 74"/>
              <p:cNvSpPr>
                <a:spLocks/>
              </p:cNvSpPr>
              <p:nvPr/>
            </p:nvSpPr>
            <p:spPr bwMode="auto">
              <a:xfrm>
                <a:off x="5369871" y="5543987"/>
                <a:ext cx="239111" cy="398988"/>
              </a:xfrm>
              <a:custGeom>
                <a:avLst/>
                <a:gdLst>
                  <a:gd name="T0" fmla="*/ 99 w 375"/>
                  <a:gd name="T1" fmla="*/ 622 h 622"/>
                  <a:gd name="T2" fmla="*/ 0 w 375"/>
                  <a:gd name="T3" fmla="*/ 356 h 622"/>
                  <a:gd name="T4" fmla="*/ 210 w 375"/>
                  <a:gd name="T5" fmla="*/ 0 h 622"/>
                  <a:gd name="T6" fmla="*/ 375 w 375"/>
                  <a:gd name="T7" fmla="*/ 351 h 622"/>
                  <a:gd name="T8" fmla="*/ 99 w 375"/>
                  <a:gd name="T9" fmla="*/ 622 h 622"/>
                </a:gdLst>
                <a:ahLst/>
                <a:cxnLst>
                  <a:cxn ang="0">
                    <a:pos x="T0" y="T1"/>
                  </a:cxn>
                  <a:cxn ang="0">
                    <a:pos x="T2" y="T3"/>
                  </a:cxn>
                  <a:cxn ang="0">
                    <a:pos x="T4" y="T5"/>
                  </a:cxn>
                  <a:cxn ang="0">
                    <a:pos x="T6" y="T7"/>
                  </a:cxn>
                  <a:cxn ang="0">
                    <a:pos x="T8" y="T9"/>
                  </a:cxn>
                </a:cxnLst>
                <a:rect l="0" t="0" r="r" b="b"/>
                <a:pathLst>
                  <a:path w="375" h="622">
                    <a:moveTo>
                      <a:pt x="99" y="622"/>
                    </a:moveTo>
                    <a:cubicBezTo>
                      <a:pt x="35" y="548"/>
                      <a:pt x="0" y="455"/>
                      <a:pt x="0" y="356"/>
                    </a:cubicBezTo>
                    <a:cubicBezTo>
                      <a:pt x="0" y="208"/>
                      <a:pt x="82" y="71"/>
                      <a:pt x="210" y="0"/>
                    </a:cubicBezTo>
                    <a:cubicBezTo>
                      <a:pt x="375" y="351"/>
                      <a:pt x="375" y="351"/>
                      <a:pt x="375" y="351"/>
                    </a:cubicBezTo>
                    <a:lnTo>
                      <a:pt x="99" y="622"/>
                    </a:lnTo>
                    <a:close/>
                  </a:path>
                </a:pathLst>
              </a:custGeom>
              <a:solidFill>
                <a:srgbClr val="FFC000"/>
              </a:solidFill>
              <a:ln>
                <a:noFill/>
              </a:ln>
            </p:spPr>
            <p:txBody>
              <a:bodyPr/>
              <a:lstStyle/>
              <a:p>
                <a:pPr defTabSz="932151">
                  <a:defRPr/>
                </a:pPr>
                <a:endParaRPr lang="en-US" sz="1836" dirty="0">
                  <a:solidFill>
                    <a:srgbClr val="00B0F0"/>
                  </a:solidFill>
                </a:endParaRPr>
              </a:p>
            </p:txBody>
          </p:sp>
          <p:sp>
            <p:nvSpPr>
              <p:cNvPr id="151" name="Freeform 75"/>
              <p:cNvSpPr>
                <a:spLocks/>
              </p:cNvSpPr>
              <p:nvPr/>
            </p:nvSpPr>
            <p:spPr bwMode="auto">
              <a:xfrm>
                <a:off x="5718972" y="5689726"/>
                <a:ext cx="172160" cy="64506"/>
              </a:xfrm>
              <a:custGeom>
                <a:avLst/>
                <a:gdLst>
                  <a:gd name="T0" fmla="*/ 0 w 269"/>
                  <a:gd name="T1" fmla="*/ 102 h 102"/>
                  <a:gd name="T2" fmla="*/ 249 w 269"/>
                  <a:gd name="T3" fmla="*/ 0 h 102"/>
                  <a:gd name="T4" fmla="*/ 269 w 269"/>
                  <a:gd name="T5" fmla="*/ 102 h 102"/>
                  <a:gd name="T6" fmla="*/ 0 w 269"/>
                  <a:gd name="T7" fmla="*/ 102 h 102"/>
                </a:gdLst>
                <a:ahLst/>
                <a:cxnLst>
                  <a:cxn ang="0">
                    <a:pos x="T0" y="T1"/>
                  </a:cxn>
                  <a:cxn ang="0">
                    <a:pos x="T2" y="T3"/>
                  </a:cxn>
                  <a:cxn ang="0">
                    <a:pos x="T4" y="T5"/>
                  </a:cxn>
                  <a:cxn ang="0">
                    <a:pos x="T6" y="T7"/>
                  </a:cxn>
                </a:cxnLst>
                <a:rect l="0" t="0" r="r" b="b"/>
                <a:pathLst>
                  <a:path w="269" h="102">
                    <a:moveTo>
                      <a:pt x="0" y="102"/>
                    </a:moveTo>
                    <a:cubicBezTo>
                      <a:pt x="249" y="0"/>
                      <a:pt x="249" y="0"/>
                      <a:pt x="249" y="0"/>
                    </a:cubicBezTo>
                    <a:cubicBezTo>
                      <a:pt x="260" y="33"/>
                      <a:pt x="267" y="67"/>
                      <a:pt x="269" y="102"/>
                    </a:cubicBezTo>
                    <a:lnTo>
                      <a:pt x="0" y="102"/>
                    </a:lnTo>
                    <a:close/>
                  </a:path>
                </a:pathLst>
              </a:custGeom>
              <a:solidFill>
                <a:srgbClr val="C00000"/>
              </a:solidFill>
              <a:ln>
                <a:noFill/>
              </a:ln>
            </p:spPr>
            <p:txBody>
              <a:bodyPr/>
              <a:lstStyle/>
              <a:p>
                <a:pPr defTabSz="932151">
                  <a:defRPr/>
                </a:pPr>
                <a:endParaRPr lang="en-US" sz="1836" dirty="0">
                  <a:solidFill>
                    <a:srgbClr val="00B0F0"/>
                  </a:solidFill>
                </a:endParaRPr>
              </a:p>
            </p:txBody>
          </p:sp>
          <p:sp>
            <p:nvSpPr>
              <p:cNvPr id="152" name="Freeform 76"/>
              <p:cNvSpPr>
                <a:spLocks/>
              </p:cNvSpPr>
              <p:nvPr/>
            </p:nvSpPr>
            <p:spPr bwMode="auto">
              <a:xfrm>
                <a:off x="5458341" y="5859354"/>
                <a:ext cx="107600" cy="138571"/>
              </a:xfrm>
              <a:custGeom>
                <a:avLst/>
                <a:gdLst>
                  <a:gd name="T0" fmla="*/ 62 w 171"/>
                  <a:gd name="T1" fmla="*/ 215 h 215"/>
                  <a:gd name="T2" fmla="*/ 0 w 171"/>
                  <a:gd name="T3" fmla="*/ 169 h 215"/>
                  <a:gd name="T4" fmla="*/ 171 w 171"/>
                  <a:gd name="T5" fmla="*/ 0 h 215"/>
                  <a:gd name="T6" fmla="*/ 62 w 171"/>
                  <a:gd name="T7" fmla="*/ 215 h 215"/>
                </a:gdLst>
                <a:ahLst/>
                <a:cxnLst>
                  <a:cxn ang="0">
                    <a:pos x="T0" y="T1"/>
                  </a:cxn>
                  <a:cxn ang="0">
                    <a:pos x="T2" y="T3"/>
                  </a:cxn>
                  <a:cxn ang="0">
                    <a:pos x="T4" y="T5"/>
                  </a:cxn>
                  <a:cxn ang="0">
                    <a:pos x="T6" y="T7"/>
                  </a:cxn>
                </a:cxnLst>
                <a:rect l="0" t="0" r="r" b="b"/>
                <a:pathLst>
                  <a:path w="171" h="215">
                    <a:moveTo>
                      <a:pt x="62" y="215"/>
                    </a:moveTo>
                    <a:cubicBezTo>
                      <a:pt x="40" y="201"/>
                      <a:pt x="19" y="186"/>
                      <a:pt x="0" y="169"/>
                    </a:cubicBezTo>
                    <a:cubicBezTo>
                      <a:pt x="171" y="0"/>
                      <a:pt x="171" y="0"/>
                      <a:pt x="171" y="0"/>
                    </a:cubicBezTo>
                    <a:lnTo>
                      <a:pt x="62" y="215"/>
                    </a:lnTo>
                    <a:close/>
                  </a:path>
                </a:pathLst>
              </a:custGeom>
              <a:solidFill>
                <a:srgbClr val="FF6600"/>
              </a:solidFill>
              <a:ln>
                <a:noFill/>
              </a:ln>
            </p:spPr>
            <p:txBody>
              <a:bodyPr/>
              <a:lstStyle/>
              <a:p>
                <a:pPr defTabSz="932151">
                  <a:defRPr/>
                </a:pPr>
                <a:endParaRPr lang="en-US" sz="1836" dirty="0">
                  <a:solidFill>
                    <a:srgbClr val="00B0F0"/>
                  </a:solidFill>
                </a:endParaRPr>
              </a:p>
            </p:txBody>
          </p:sp>
          <p:sp>
            <p:nvSpPr>
              <p:cNvPr id="153" name="Freeform 77"/>
              <p:cNvSpPr>
                <a:spLocks/>
              </p:cNvSpPr>
              <p:nvPr/>
            </p:nvSpPr>
            <p:spPr bwMode="auto">
              <a:xfrm>
                <a:off x="5527684" y="5790070"/>
                <a:ext cx="363448" cy="243693"/>
              </a:xfrm>
              <a:custGeom>
                <a:avLst/>
                <a:gdLst>
                  <a:gd name="T0" fmla="*/ 160 w 566"/>
                  <a:gd name="T1" fmla="*/ 381 h 381"/>
                  <a:gd name="T2" fmla="*/ 0 w 566"/>
                  <a:gd name="T3" fmla="*/ 348 h 381"/>
                  <a:gd name="T4" fmla="*/ 176 w 566"/>
                  <a:gd name="T5" fmla="*/ 0 h 381"/>
                  <a:gd name="T6" fmla="*/ 566 w 566"/>
                  <a:gd name="T7" fmla="*/ 0 h 381"/>
                  <a:gd name="T8" fmla="*/ 160 w 566"/>
                  <a:gd name="T9" fmla="*/ 381 h 381"/>
                </a:gdLst>
                <a:ahLst/>
                <a:cxnLst>
                  <a:cxn ang="0">
                    <a:pos x="T0" y="T1"/>
                  </a:cxn>
                  <a:cxn ang="0">
                    <a:pos x="T2" y="T3"/>
                  </a:cxn>
                  <a:cxn ang="0">
                    <a:pos x="T4" y="T5"/>
                  </a:cxn>
                  <a:cxn ang="0">
                    <a:pos x="T6" y="T7"/>
                  </a:cxn>
                  <a:cxn ang="0">
                    <a:pos x="T8" y="T9"/>
                  </a:cxn>
                </a:cxnLst>
                <a:rect l="0" t="0" r="r" b="b"/>
                <a:pathLst>
                  <a:path w="566" h="381">
                    <a:moveTo>
                      <a:pt x="160" y="381"/>
                    </a:moveTo>
                    <a:cubicBezTo>
                      <a:pt x="104" y="381"/>
                      <a:pt x="50" y="370"/>
                      <a:pt x="0" y="348"/>
                    </a:cubicBezTo>
                    <a:cubicBezTo>
                      <a:pt x="176" y="0"/>
                      <a:pt x="176" y="0"/>
                      <a:pt x="176" y="0"/>
                    </a:cubicBezTo>
                    <a:cubicBezTo>
                      <a:pt x="566" y="0"/>
                      <a:pt x="566" y="0"/>
                      <a:pt x="566" y="0"/>
                    </a:cubicBezTo>
                    <a:cubicBezTo>
                      <a:pt x="552" y="213"/>
                      <a:pt x="375" y="381"/>
                      <a:pt x="160" y="381"/>
                    </a:cubicBezTo>
                    <a:close/>
                  </a:path>
                </a:pathLst>
              </a:custGeom>
              <a:solidFill>
                <a:srgbClr val="9933FF"/>
              </a:solidFill>
              <a:ln>
                <a:noFill/>
              </a:ln>
            </p:spPr>
            <p:txBody>
              <a:bodyPr/>
              <a:lstStyle/>
              <a:p>
                <a:pPr defTabSz="932151">
                  <a:defRPr/>
                </a:pPr>
                <a:endParaRPr lang="en-US" sz="1836" dirty="0">
                  <a:solidFill>
                    <a:srgbClr val="00B0F0"/>
                  </a:solidFill>
                </a:endParaRPr>
              </a:p>
            </p:txBody>
          </p:sp>
        </p:grpSp>
      </p:grpSp>
      <p:sp>
        <p:nvSpPr>
          <p:cNvPr id="156" name="Rectangle 155"/>
          <p:cNvSpPr/>
          <p:nvPr/>
        </p:nvSpPr>
        <p:spPr>
          <a:xfrm>
            <a:off x="10106075" y="1858369"/>
            <a:ext cx="1359830" cy="707767"/>
          </a:xfrm>
          <a:prstGeom prst="rect">
            <a:avLst/>
          </a:prstGeom>
        </p:spPr>
        <p:txBody>
          <a:bodyPr wrap="none" lIns="182802" tIns="137101" rIns="182802" bIns="137101">
            <a:spAutoFit/>
          </a:bodyPr>
          <a:lstStyle/>
          <a:p>
            <a:pPr defTabSz="913873"/>
            <a:r>
              <a:rPr lang="en-US" sz="2800" dirty="0">
                <a:gradFill>
                  <a:gsLst>
                    <a:gs pos="0">
                      <a:schemeClr val="bg1"/>
                    </a:gs>
                    <a:gs pos="100000">
                      <a:schemeClr val="bg1"/>
                    </a:gs>
                  </a:gsLst>
                  <a:lin ang="5400000" scaled="1"/>
                </a:gradFill>
                <a:latin typeface="Segoe UI Light"/>
                <a:ea typeface="Calibri" panose="020F0502020204030204" pitchFamily="34" charset="0"/>
              </a:rPr>
              <a:t>Clients</a:t>
            </a:r>
          </a:p>
        </p:txBody>
      </p:sp>
      <p:pic>
        <p:nvPicPr>
          <p:cNvPr id="158" name="Picture 157"/>
          <p:cNvPicPr>
            <a:picLocks noChangeAspect="1"/>
          </p:cNvPicPr>
          <p:nvPr/>
        </p:nvPicPr>
        <p:blipFill>
          <a:blip r:embed="rId4"/>
          <a:stretch>
            <a:fillRect/>
          </a:stretch>
        </p:blipFill>
        <p:spPr>
          <a:xfrm>
            <a:off x="649611" y="2772083"/>
            <a:ext cx="2042229" cy="1163459"/>
          </a:xfrm>
          <a:prstGeom prst="rect">
            <a:avLst/>
          </a:prstGeom>
        </p:spPr>
      </p:pic>
      <p:grpSp>
        <p:nvGrpSpPr>
          <p:cNvPr id="162" name="Group 161"/>
          <p:cNvGrpSpPr/>
          <p:nvPr/>
        </p:nvGrpSpPr>
        <p:grpSpPr>
          <a:xfrm>
            <a:off x="7094394" y="5337546"/>
            <a:ext cx="2071033" cy="1220807"/>
            <a:chOff x="6508199" y="5380459"/>
            <a:chExt cx="2030609" cy="1196978"/>
          </a:xfrm>
        </p:grpSpPr>
        <p:sp>
          <p:nvSpPr>
            <p:cNvPr id="163" name="Rectangle 162"/>
            <p:cNvSpPr>
              <a:spLocks noChangeAspect="1"/>
            </p:cNvSpPr>
            <p:nvPr/>
          </p:nvSpPr>
          <p:spPr bwMode="auto">
            <a:xfrm>
              <a:off x="6508199" y="6189665"/>
              <a:ext cx="2030609" cy="38777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2400" dirty="0">
                  <a:gradFill>
                    <a:gsLst>
                      <a:gs pos="0">
                        <a:schemeClr val="bg1"/>
                      </a:gs>
                      <a:gs pos="100000">
                        <a:schemeClr val="bg1"/>
                      </a:gs>
                    </a:gsLst>
                    <a:lin ang="5400000" scaled="1"/>
                  </a:gradFill>
                  <a:latin typeface="Segoe UI Light" panose="020B0502040204020203" pitchFamily="34" charset="0"/>
                  <a:cs typeface="Segoe UI Light" panose="020B0502040204020203" pitchFamily="34" charset="0"/>
                </a:rPr>
                <a:t>Marketplace</a:t>
              </a:r>
            </a:p>
          </p:txBody>
        </p:sp>
        <p:pic>
          <p:nvPicPr>
            <p:cNvPr id="164" name="Picture 163"/>
            <p:cNvPicPr>
              <a:picLocks noChangeAspect="1"/>
            </p:cNvPicPr>
            <p:nvPr/>
          </p:nvPicPr>
          <p:blipFill>
            <a:blip r:embed="rId5"/>
            <a:stretch>
              <a:fillRect/>
            </a:stretch>
          </p:blipFill>
          <p:spPr>
            <a:xfrm>
              <a:off x="6922450" y="5380459"/>
              <a:ext cx="1210733" cy="722475"/>
            </a:xfrm>
            <a:prstGeom prst="rect">
              <a:avLst/>
            </a:prstGeom>
          </p:spPr>
        </p:pic>
        <p:cxnSp>
          <p:nvCxnSpPr>
            <p:cNvPr id="165" name="Straight Connector 164"/>
            <p:cNvCxnSpPr/>
            <p:nvPr/>
          </p:nvCxnSpPr>
          <p:spPr>
            <a:xfrm>
              <a:off x="6516825" y="6186126"/>
              <a:ext cx="2021983"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66" name="Group 165"/>
          <p:cNvGrpSpPr/>
          <p:nvPr/>
        </p:nvGrpSpPr>
        <p:grpSpPr>
          <a:xfrm>
            <a:off x="7444430" y="2343793"/>
            <a:ext cx="1295282" cy="1577131"/>
            <a:chOff x="6954979" y="2097980"/>
            <a:chExt cx="1270000" cy="1546347"/>
          </a:xfrm>
        </p:grpSpPr>
        <p:sp>
          <p:nvSpPr>
            <p:cNvPr id="167" name="Oval 166"/>
            <p:cNvSpPr/>
            <p:nvPr/>
          </p:nvSpPr>
          <p:spPr>
            <a:xfrm>
              <a:off x="7188226" y="2097980"/>
              <a:ext cx="780956" cy="780956"/>
            </a:xfrm>
            <a:prstGeom prst="ellipse">
              <a:avLst/>
            </a:prstGeom>
            <a:solidFill>
              <a:schemeClr val="tx1">
                <a:lumMod val="85000"/>
                <a:lumOff val="15000"/>
                <a:alpha val="4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srgbClr val="FFFFFF"/>
                </a:solidFill>
              </a:endParaRPr>
            </a:p>
          </p:txBody>
        </p:sp>
        <p:grpSp>
          <p:nvGrpSpPr>
            <p:cNvPr id="168" name="Group 167"/>
            <p:cNvGrpSpPr/>
            <p:nvPr/>
          </p:nvGrpSpPr>
          <p:grpSpPr>
            <a:xfrm>
              <a:off x="6954979" y="2453658"/>
              <a:ext cx="1270000" cy="1190669"/>
              <a:chOff x="6444986" y="2494569"/>
              <a:chExt cx="1270000" cy="1190669"/>
            </a:xfrm>
          </p:grpSpPr>
          <p:pic>
            <p:nvPicPr>
              <p:cNvPr id="169" name="Picture 168"/>
              <p:cNvPicPr>
                <a:picLocks noChangeAspect="1"/>
              </p:cNvPicPr>
              <p:nvPr/>
            </p:nvPicPr>
            <p:blipFill>
              <a:blip r:embed="rId6"/>
              <a:stretch>
                <a:fillRect/>
              </a:stretch>
            </p:blipFill>
            <p:spPr>
              <a:xfrm>
                <a:off x="6444986" y="2494569"/>
                <a:ext cx="1270000" cy="1187225"/>
              </a:xfrm>
              <a:prstGeom prst="rect">
                <a:avLst/>
              </a:prstGeom>
            </p:spPr>
          </p:pic>
          <p:sp>
            <p:nvSpPr>
              <p:cNvPr id="170" name="Rectangle 169"/>
              <p:cNvSpPr/>
              <p:nvPr/>
            </p:nvSpPr>
            <p:spPr>
              <a:xfrm>
                <a:off x="6672560" y="3075302"/>
                <a:ext cx="757799" cy="609936"/>
              </a:xfrm>
              <a:prstGeom prst="rect">
                <a:avLst/>
              </a:prstGeom>
            </p:spPr>
            <p:txBody>
              <a:bodyPr wrap="none" lIns="182802" tIns="137101" rIns="182802" bIns="137101">
                <a:spAutoFit/>
              </a:bodyPr>
              <a:lstStyle/>
              <a:p>
                <a:pPr defTabSz="913873"/>
                <a:r>
                  <a:rPr lang="en-US" sz="2200" dirty="0">
                    <a:solidFill>
                      <a:srgbClr val="0070C0"/>
                    </a:solidFill>
                    <a:latin typeface="Segoe UI Light"/>
                    <a:ea typeface="Calibri" panose="020F0502020204030204" pitchFamily="34" charset="0"/>
                  </a:rPr>
                  <a:t>API</a:t>
                </a:r>
              </a:p>
            </p:txBody>
          </p:sp>
        </p:grpSp>
      </p:grpSp>
      <p:grpSp>
        <p:nvGrpSpPr>
          <p:cNvPr id="175" name="Group 4"/>
          <p:cNvGrpSpPr>
            <a:grpSpLocks noChangeAspect="1"/>
          </p:cNvGrpSpPr>
          <p:nvPr/>
        </p:nvGrpSpPr>
        <p:grpSpPr bwMode="auto">
          <a:xfrm>
            <a:off x="4129120" y="2607309"/>
            <a:ext cx="2801048" cy="1800444"/>
            <a:chOff x="2254" y="1703"/>
            <a:chExt cx="1730" cy="1112"/>
          </a:xfrm>
        </p:grpSpPr>
        <p:sp>
          <p:nvSpPr>
            <p:cNvPr id="176" name="AutoShape 3"/>
            <p:cNvSpPr>
              <a:spLocks noChangeAspect="1" noChangeArrowheads="1" noTextEdit="1"/>
            </p:cNvSpPr>
            <p:nvPr/>
          </p:nvSpPr>
          <p:spPr bwMode="auto">
            <a:xfrm>
              <a:off x="2254" y="1704"/>
              <a:ext cx="1730" cy="1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77" name="Freeform 5"/>
            <p:cNvSpPr>
              <a:spLocks noEditPoints="1"/>
            </p:cNvSpPr>
            <p:nvPr/>
          </p:nvSpPr>
          <p:spPr bwMode="auto">
            <a:xfrm>
              <a:off x="2254" y="1703"/>
              <a:ext cx="1233" cy="1112"/>
            </a:xfrm>
            <a:custGeom>
              <a:avLst/>
              <a:gdLst>
                <a:gd name="T0" fmla="*/ 923 w 977"/>
                <a:gd name="T1" fmla="*/ 0 h 883"/>
                <a:gd name="T2" fmla="*/ 54 w 977"/>
                <a:gd name="T3" fmla="*/ 0 h 883"/>
                <a:gd name="T4" fmla="*/ 0 w 977"/>
                <a:gd name="T5" fmla="*/ 53 h 883"/>
                <a:gd name="T6" fmla="*/ 0 w 977"/>
                <a:gd name="T7" fmla="*/ 646 h 883"/>
                <a:gd name="T8" fmla="*/ 54 w 977"/>
                <a:gd name="T9" fmla="*/ 700 h 883"/>
                <a:gd name="T10" fmla="*/ 355 w 977"/>
                <a:gd name="T11" fmla="*/ 700 h 883"/>
                <a:gd name="T12" fmla="*/ 168 w 977"/>
                <a:gd name="T13" fmla="*/ 834 h 883"/>
                <a:gd name="T14" fmla="*/ 168 w 977"/>
                <a:gd name="T15" fmla="*/ 883 h 883"/>
                <a:gd name="T16" fmla="*/ 393 w 977"/>
                <a:gd name="T17" fmla="*/ 883 h 883"/>
                <a:gd name="T18" fmla="*/ 568 w 977"/>
                <a:gd name="T19" fmla="*/ 883 h 883"/>
                <a:gd name="T20" fmla="*/ 808 w 977"/>
                <a:gd name="T21" fmla="*/ 883 h 883"/>
                <a:gd name="T22" fmla="*/ 808 w 977"/>
                <a:gd name="T23" fmla="*/ 834 h 883"/>
                <a:gd name="T24" fmla="*/ 618 w 977"/>
                <a:gd name="T25" fmla="*/ 700 h 883"/>
                <a:gd name="T26" fmla="*/ 923 w 977"/>
                <a:gd name="T27" fmla="*/ 700 h 883"/>
                <a:gd name="T28" fmla="*/ 977 w 977"/>
                <a:gd name="T29" fmla="*/ 646 h 883"/>
                <a:gd name="T30" fmla="*/ 977 w 977"/>
                <a:gd name="T31" fmla="*/ 53 h 883"/>
                <a:gd name="T32" fmla="*/ 923 w 977"/>
                <a:gd name="T33" fmla="*/ 0 h 883"/>
                <a:gd name="T34" fmla="*/ 915 w 977"/>
                <a:gd name="T35" fmla="*/ 639 h 883"/>
                <a:gd name="T36" fmla="*/ 61 w 977"/>
                <a:gd name="T37" fmla="*/ 639 h 883"/>
                <a:gd name="T38" fmla="*/ 61 w 977"/>
                <a:gd name="T39" fmla="*/ 61 h 883"/>
                <a:gd name="T40" fmla="*/ 915 w 977"/>
                <a:gd name="T41" fmla="*/ 61 h 883"/>
                <a:gd name="T42" fmla="*/ 915 w 977"/>
                <a:gd name="T43" fmla="*/ 639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7" h="883">
                  <a:moveTo>
                    <a:pt x="923" y="0"/>
                  </a:moveTo>
                  <a:cubicBezTo>
                    <a:pt x="54" y="0"/>
                    <a:pt x="54" y="0"/>
                    <a:pt x="54" y="0"/>
                  </a:cubicBezTo>
                  <a:cubicBezTo>
                    <a:pt x="24" y="0"/>
                    <a:pt x="0" y="24"/>
                    <a:pt x="0" y="53"/>
                  </a:cubicBezTo>
                  <a:cubicBezTo>
                    <a:pt x="0" y="646"/>
                    <a:pt x="0" y="646"/>
                    <a:pt x="0" y="646"/>
                  </a:cubicBezTo>
                  <a:cubicBezTo>
                    <a:pt x="0" y="676"/>
                    <a:pt x="24" y="700"/>
                    <a:pt x="54" y="700"/>
                  </a:cubicBezTo>
                  <a:cubicBezTo>
                    <a:pt x="355" y="700"/>
                    <a:pt x="355" y="700"/>
                    <a:pt x="355" y="700"/>
                  </a:cubicBezTo>
                  <a:cubicBezTo>
                    <a:pt x="384" y="819"/>
                    <a:pt x="353" y="834"/>
                    <a:pt x="168" y="834"/>
                  </a:cubicBezTo>
                  <a:cubicBezTo>
                    <a:pt x="168" y="883"/>
                    <a:pt x="168" y="883"/>
                    <a:pt x="168" y="883"/>
                  </a:cubicBezTo>
                  <a:cubicBezTo>
                    <a:pt x="393" y="883"/>
                    <a:pt x="393" y="883"/>
                    <a:pt x="393" y="883"/>
                  </a:cubicBezTo>
                  <a:cubicBezTo>
                    <a:pt x="568" y="883"/>
                    <a:pt x="568" y="883"/>
                    <a:pt x="568" y="883"/>
                  </a:cubicBezTo>
                  <a:cubicBezTo>
                    <a:pt x="808" y="883"/>
                    <a:pt x="808" y="883"/>
                    <a:pt x="808" y="883"/>
                  </a:cubicBezTo>
                  <a:cubicBezTo>
                    <a:pt x="808" y="834"/>
                    <a:pt x="808" y="834"/>
                    <a:pt x="808" y="834"/>
                  </a:cubicBezTo>
                  <a:cubicBezTo>
                    <a:pt x="603" y="834"/>
                    <a:pt x="589" y="819"/>
                    <a:pt x="618" y="700"/>
                  </a:cubicBezTo>
                  <a:cubicBezTo>
                    <a:pt x="923" y="700"/>
                    <a:pt x="923" y="700"/>
                    <a:pt x="923" y="700"/>
                  </a:cubicBezTo>
                  <a:cubicBezTo>
                    <a:pt x="953" y="700"/>
                    <a:pt x="977" y="676"/>
                    <a:pt x="977" y="646"/>
                  </a:cubicBezTo>
                  <a:cubicBezTo>
                    <a:pt x="977" y="53"/>
                    <a:pt x="977" y="53"/>
                    <a:pt x="977" y="53"/>
                  </a:cubicBezTo>
                  <a:cubicBezTo>
                    <a:pt x="977" y="24"/>
                    <a:pt x="953" y="0"/>
                    <a:pt x="923" y="0"/>
                  </a:cubicBezTo>
                  <a:close/>
                  <a:moveTo>
                    <a:pt x="915" y="639"/>
                  </a:moveTo>
                  <a:cubicBezTo>
                    <a:pt x="61" y="639"/>
                    <a:pt x="61" y="639"/>
                    <a:pt x="61" y="639"/>
                  </a:cubicBezTo>
                  <a:cubicBezTo>
                    <a:pt x="61" y="61"/>
                    <a:pt x="61" y="61"/>
                    <a:pt x="61" y="61"/>
                  </a:cubicBezTo>
                  <a:cubicBezTo>
                    <a:pt x="915" y="61"/>
                    <a:pt x="915" y="61"/>
                    <a:pt x="915" y="61"/>
                  </a:cubicBezTo>
                  <a:lnTo>
                    <a:pt x="915" y="63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78" name="Rectangle 6"/>
            <p:cNvSpPr>
              <a:spLocks noChangeArrowheads="1"/>
            </p:cNvSpPr>
            <p:nvPr/>
          </p:nvSpPr>
          <p:spPr bwMode="auto">
            <a:xfrm>
              <a:off x="2331" y="1780"/>
              <a:ext cx="1078" cy="728"/>
            </a:xfrm>
            <a:prstGeom prst="rect">
              <a:avLst/>
            </a:prstGeom>
            <a:solidFill>
              <a:srgbClr val="4C4C4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79" name="Rectangle 7"/>
            <p:cNvSpPr>
              <a:spLocks noChangeArrowheads="1"/>
            </p:cNvSpPr>
            <p:nvPr/>
          </p:nvSpPr>
          <p:spPr bwMode="auto">
            <a:xfrm>
              <a:off x="2331" y="1780"/>
              <a:ext cx="1078" cy="110"/>
            </a:xfrm>
            <a:prstGeom prst="rect">
              <a:avLst/>
            </a:prstGeom>
            <a:solidFill>
              <a:srgbClr val="9999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0" name="Oval 8"/>
            <p:cNvSpPr>
              <a:spLocks noChangeArrowheads="1"/>
            </p:cNvSpPr>
            <p:nvPr/>
          </p:nvSpPr>
          <p:spPr bwMode="auto">
            <a:xfrm>
              <a:off x="2358" y="1796"/>
              <a:ext cx="77" cy="77"/>
            </a:xfrm>
            <a:prstGeom prst="ellipse">
              <a:avLst/>
            </a:prstGeom>
            <a:solidFill>
              <a:srgbClr val="0070C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1" name="Line 9"/>
            <p:cNvSpPr>
              <a:spLocks noChangeShapeType="1"/>
            </p:cNvSpPr>
            <p:nvPr/>
          </p:nvSpPr>
          <p:spPr bwMode="auto">
            <a:xfrm flipH="1">
              <a:off x="2379" y="1835"/>
              <a:ext cx="42" cy="0"/>
            </a:xfrm>
            <a:prstGeom prst="line">
              <a:avLst/>
            </a:prstGeom>
            <a:noFill/>
            <a:ln w="6350" cap="flat">
              <a:solidFill>
                <a:srgbClr val="E6E6E6"/>
              </a:solidFill>
              <a:prstDash val="solid"/>
              <a:miter lim="800000"/>
              <a:headEnd/>
              <a:tailEnd/>
            </a:ln>
            <a:extLst>
              <a:ext uri="{909E8E84-426E-40dd-AFC4-6F175D3DCCD1}">
                <a14:hiddenFill xmlns=""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2" name="Line 10"/>
            <p:cNvSpPr>
              <a:spLocks noChangeShapeType="1"/>
            </p:cNvSpPr>
            <p:nvPr/>
          </p:nvSpPr>
          <p:spPr bwMode="auto">
            <a:xfrm>
              <a:off x="2412" y="1835"/>
              <a:ext cx="0" cy="0"/>
            </a:xfrm>
            <a:prstGeom prst="line">
              <a:avLst/>
            </a:prstGeom>
            <a:noFill/>
            <a:ln w="6350" cap="flat">
              <a:solidFill>
                <a:srgbClr val="E6E6E6"/>
              </a:solidFill>
              <a:prstDash val="solid"/>
              <a:miter lim="800000"/>
              <a:headEnd/>
              <a:tailEnd/>
            </a:ln>
            <a:extLst>
              <a:ext uri="{909E8E84-426E-40dd-AFC4-6F175D3DCCD1}">
                <a14:hiddenFill xmlns=""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3" name="Freeform 11"/>
            <p:cNvSpPr>
              <a:spLocks/>
            </p:cNvSpPr>
            <p:nvPr/>
          </p:nvSpPr>
          <p:spPr bwMode="auto">
            <a:xfrm>
              <a:off x="2378" y="1819"/>
              <a:ext cx="17" cy="32"/>
            </a:xfrm>
            <a:custGeom>
              <a:avLst/>
              <a:gdLst>
                <a:gd name="T0" fmla="*/ 17 w 17"/>
                <a:gd name="T1" fmla="*/ 32 h 32"/>
                <a:gd name="T2" fmla="*/ 0 w 17"/>
                <a:gd name="T3" fmla="*/ 16 h 32"/>
                <a:gd name="T4" fmla="*/ 17 w 17"/>
                <a:gd name="T5" fmla="*/ 0 h 32"/>
              </a:gdLst>
              <a:ahLst/>
              <a:cxnLst>
                <a:cxn ang="0">
                  <a:pos x="T0" y="T1"/>
                </a:cxn>
                <a:cxn ang="0">
                  <a:pos x="T2" y="T3"/>
                </a:cxn>
                <a:cxn ang="0">
                  <a:pos x="T4" y="T5"/>
                </a:cxn>
              </a:cxnLst>
              <a:rect l="0" t="0" r="r" b="b"/>
              <a:pathLst>
                <a:path w="17" h="32">
                  <a:moveTo>
                    <a:pt x="17" y="32"/>
                  </a:moveTo>
                  <a:lnTo>
                    <a:pt x="0" y="16"/>
                  </a:lnTo>
                  <a:lnTo>
                    <a:pt x="17" y="0"/>
                  </a:lnTo>
                </a:path>
              </a:pathLst>
            </a:custGeom>
            <a:noFill/>
            <a:ln w="6350" cap="flat">
              <a:solidFill>
                <a:srgbClr val="E6E6E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4" name="Rectangle 12"/>
            <p:cNvSpPr>
              <a:spLocks noChangeArrowheads="1"/>
            </p:cNvSpPr>
            <p:nvPr/>
          </p:nvSpPr>
          <p:spPr bwMode="auto">
            <a:xfrm>
              <a:off x="3338" y="1780"/>
              <a:ext cx="71" cy="65"/>
            </a:xfrm>
            <a:prstGeom prst="rect">
              <a:avLst/>
            </a:prstGeom>
            <a:solidFill>
              <a:srgbClr val="DD5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5" name="Line 13"/>
            <p:cNvSpPr>
              <a:spLocks noChangeShapeType="1"/>
            </p:cNvSpPr>
            <p:nvPr/>
          </p:nvSpPr>
          <p:spPr bwMode="auto">
            <a:xfrm>
              <a:off x="3358" y="1796"/>
              <a:ext cx="34" cy="34"/>
            </a:xfrm>
            <a:prstGeom prst="line">
              <a:avLst/>
            </a:prstGeom>
            <a:noFill/>
            <a:ln w="3175" cap="flat">
              <a:solidFill>
                <a:srgbClr val="E6E6E6"/>
              </a:solidFill>
              <a:prstDash val="solid"/>
              <a:miter lim="800000"/>
              <a:headEnd/>
              <a:tailEnd/>
            </a:ln>
            <a:extLst>
              <a:ext uri="{909E8E84-426E-40dd-AFC4-6F175D3DCCD1}">
                <a14:hiddenFill xmlns=""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6" name="Line 14"/>
            <p:cNvSpPr>
              <a:spLocks noChangeShapeType="1"/>
            </p:cNvSpPr>
            <p:nvPr/>
          </p:nvSpPr>
          <p:spPr bwMode="auto">
            <a:xfrm flipH="1">
              <a:off x="3358" y="1796"/>
              <a:ext cx="34" cy="34"/>
            </a:xfrm>
            <a:prstGeom prst="line">
              <a:avLst/>
            </a:prstGeom>
            <a:noFill/>
            <a:ln w="3175" cap="flat">
              <a:solidFill>
                <a:srgbClr val="E6E6E6"/>
              </a:solidFill>
              <a:prstDash val="solid"/>
              <a:miter lim="800000"/>
              <a:headEnd/>
              <a:tailEnd/>
            </a:ln>
            <a:extLst>
              <a:ext uri="{909E8E84-426E-40dd-AFC4-6F175D3DCCD1}">
                <a14:hiddenFill xmlns=""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7" name="Rectangle 15"/>
            <p:cNvSpPr>
              <a:spLocks noChangeArrowheads="1"/>
            </p:cNvSpPr>
            <p:nvPr/>
          </p:nvSpPr>
          <p:spPr bwMode="auto">
            <a:xfrm>
              <a:off x="2474" y="1807"/>
              <a:ext cx="824" cy="57"/>
            </a:xfrm>
            <a:prstGeom prst="rect">
              <a:avLst/>
            </a:pr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8" name="Freeform 16"/>
            <p:cNvSpPr>
              <a:spLocks/>
            </p:cNvSpPr>
            <p:nvPr/>
          </p:nvSpPr>
          <p:spPr bwMode="auto">
            <a:xfrm>
              <a:off x="2624" y="1981"/>
              <a:ext cx="464" cy="78"/>
            </a:xfrm>
            <a:custGeom>
              <a:avLst/>
              <a:gdLst>
                <a:gd name="T0" fmla="*/ 346 w 368"/>
                <a:gd name="T1" fmla="*/ 62 h 62"/>
                <a:gd name="T2" fmla="*/ 22 w 368"/>
                <a:gd name="T3" fmla="*/ 62 h 62"/>
                <a:gd name="T4" fmla="*/ 0 w 368"/>
                <a:gd name="T5" fmla="*/ 40 h 62"/>
                <a:gd name="T6" fmla="*/ 0 w 368"/>
                <a:gd name="T7" fmla="*/ 22 h 62"/>
                <a:gd name="T8" fmla="*/ 22 w 368"/>
                <a:gd name="T9" fmla="*/ 0 h 62"/>
                <a:gd name="T10" fmla="*/ 346 w 368"/>
                <a:gd name="T11" fmla="*/ 0 h 62"/>
                <a:gd name="T12" fmla="*/ 368 w 368"/>
                <a:gd name="T13" fmla="*/ 22 h 62"/>
                <a:gd name="T14" fmla="*/ 368 w 368"/>
                <a:gd name="T15" fmla="*/ 40 h 62"/>
                <a:gd name="T16" fmla="*/ 346 w 368"/>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62">
                  <a:moveTo>
                    <a:pt x="346" y="62"/>
                  </a:moveTo>
                  <a:cubicBezTo>
                    <a:pt x="22" y="62"/>
                    <a:pt x="22" y="62"/>
                    <a:pt x="22" y="62"/>
                  </a:cubicBezTo>
                  <a:cubicBezTo>
                    <a:pt x="10" y="62"/>
                    <a:pt x="0" y="52"/>
                    <a:pt x="0" y="40"/>
                  </a:cubicBezTo>
                  <a:cubicBezTo>
                    <a:pt x="0" y="22"/>
                    <a:pt x="0" y="22"/>
                    <a:pt x="0" y="22"/>
                  </a:cubicBezTo>
                  <a:cubicBezTo>
                    <a:pt x="0" y="10"/>
                    <a:pt x="10" y="0"/>
                    <a:pt x="22" y="0"/>
                  </a:cubicBezTo>
                  <a:cubicBezTo>
                    <a:pt x="346" y="0"/>
                    <a:pt x="346" y="0"/>
                    <a:pt x="346" y="0"/>
                  </a:cubicBezTo>
                  <a:cubicBezTo>
                    <a:pt x="358" y="0"/>
                    <a:pt x="368" y="10"/>
                    <a:pt x="368" y="22"/>
                  </a:cubicBezTo>
                  <a:cubicBezTo>
                    <a:pt x="368" y="40"/>
                    <a:pt x="368" y="40"/>
                    <a:pt x="368" y="40"/>
                  </a:cubicBezTo>
                  <a:cubicBezTo>
                    <a:pt x="368" y="52"/>
                    <a:pt x="358" y="62"/>
                    <a:pt x="346" y="62"/>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9" name="Freeform 17"/>
            <p:cNvSpPr>
              <a:spLocks/>
            </p:cNvSpPr>
            <p:nvPr/>
          </p:nvSpPr>
          <p:spPr bwMode="auto">
            <a:xfrm>
              <a:off x="2466" y="2135"/>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10" y="61"/>
                    <a:pt x="0" y="51"/>
                    <a:pt x="0" y="39"/>
                  </a:cubicBezTo>
                  <a:cubicBezTo>
                    <a:pt x="0" y="22"/>
                    <a:pt x="0" y="22"/>
                    <a:pt x="0" y="22"/>
                  </a:cubicBezTo>
                  <a:cubicBezTo>
                    <a:pt x="0" y="10"/>
                    <a:pt x="10" y="0"/>
                    <a:pt x="22" y="0"/>
                  </a:cubicBezTo>
                  <a:cubicBezTo>
                    <a:pt x="196" y="0"/>
                    <a:pt x="196" y="0"/>
                    <a:pt x="196" y="0"/>
                  </a:cubicBezTo>
                  <a:cubicBezTo>
                    <a:pt x="208" y="0"/>
                    <a:pt x="218" y="10"/>
                    <a:pt x="218" y="22"/>
                  </a:cubicBezTo>
                  <a:cubicBezTo>
                    <a:pt x="218" y="39"/>
                    <a:pt x="218" y="39"/>
                    <a:pt x="218" y="39"/>
                  </a:cubicBezTo>
                  <a:cubicBezTo>
                    <a:pt x="218" y="51"/>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90" name="Freeform 18"/>
            <p:cNvSpPr>
              <a:spLocks/>
            </p:cNvSpPr>
            <p:nvPr/>
          </p:nvSpPr>
          <p:spPr bwMode="auto">
            <a:xfrm>
              <a:off x="2806" y="2135"/>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9" y="61"/>
                    <a:pt x="0" y="51"/>
                    <a:pt x="0" y="39"/>
                  </a:cubicBezTo>
                  <a:cubicBezTo>
                    <a:pt x="0" y="22"/>
                    <a:pt x="0" y="22"/>
                    <a:pt x="0" y="22"/>
                  </a:cubicBezTo>
                  <a:cubicBezTo>
                    <a:pt x="0" y="10"/>
                    <a:pt x="9" y="0"/>
                    <a:pt x="22" y="0"/>
                  </a:cubicBezTo>
                  <a:cubicBezTo>
                    <a:pt x="196" y="0"/>
                    <a:pt x="196" y="0"/>
                    <a:pt x="196" y="0"/>
                  </a:cubicBezTo>
                  <a:cubicBezTo>
                    <a:pt x="208" y="0"/>
                    <a:pt x="218" y="10"/>
                    <a:pt x="218" y="22"/>
                  </a:cubicBezTo>
                  <a:cubicBezTo>
                    <a:pt x="218" y="39"/>
                    <a:pt x="218" y="39"/>
                    <a:pt x="218" y="39"/>
                  </a:cubicBezTo>
                  <a:cubicBezTo>
                    <a:pt x="218" y="51"/>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91" name="Freeform 19"/>
            <p:cNvSpPr>
              <a:spLocks/>
            </p:cNvSpPr>
            <p:nvPr/>
          </p:nvSpPr>
          <p:spPr bwMode="auto">
            <a:xfrm>
              <a:off x="3071" y="2242"/>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10" y="61"/>
                    <a:pt x="0" y="52"/>
                    <a:pt x="0" y="39"/>
                  </a:cubicBezTo>
                  <a:cubicBezTo>
                    <a:pt x="0" y="22"/>
                    <a:pt x="0" y="22"/>
                    <a:pt x="0" y="22"/>
                  </a:cubicBezTo>
                  <a:cubicBezTo>
                    <a:pt x="0" y="10"/>
                    <a:pt x="10" y="0"/>
                    <a:pt x="22" y="0"/>
                  </a:cubicBezTo>
                  <a:cubicBezTo>
                    <a:pt x="196" y="0"/>
                    <a:pt x="196" y="0"/>
                    <a:pt x="196" y="0"/>
                  </a:cubicBezTo>
                  <a:cubicBezTo>
                    <a:pt x="208" y="0"/>
                    <a:pt x="218" y="10"/>
                    <a:pt x="218" y="22"/>
                  </a:cubicBezTo>
                  <a:cubicBezTo>
                    <a:pt x="218" y="39"/>
                    <a:pt x="218" y="39"/>
                    <a:pt x="218" y="39"/>
                  </a:cubicBezTo>
                  <a:cubicBezTo>
                    <a:pt x="218" y="52"/>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92" name="Freeform 20"/>
            <p:cNvSpPr>
              <a:spLocks/>
            </p:cNvSpPr>
            <p:nvPr/>
          </p:nvSpPr>
          <p:spPr bwMode="auto">
            <a:xfrm>
              <a:off x="2604" y="2060"/>
              <a:ext cx="258" cy="47"/>
            </a:xfrm>
            <a:custGeom>
              <a:avLst/>
              <a:gdLst>
                <a:gd name="T0" fmla="*/ 258 w 258"/>
                <a:gd name="T1" fmla="*/ 0 h 47"/>
                <a:gd name="T2" fmla="*/ 258 w 258"/>
                <a:gd name="T3" fmla="*/ 24 h 47"/>
                <a:gd name="T4" fmla="*/ 0 w 258"/>
                <a:gd name="T5" fmla="*/ 24 h 47"/>
                <a:gd name="T6" fmla="*/ 0 w 258"/>
                <a:gd name="T7" fmla="*/ 47 h 47"/>
              </a:gdLst>
              <a:ahLst/>
              <a:cxnLst>
                <a:cxn ang="0">
                  <a:pos x="T0" y="T1"/>
                </a:cxn>
                <a:cxn ang="0">
                  <a:pos x="T2" y="T3"/>
                </a:cxn>
                <a:cxn ang="0">
                  <a:pos x="T4" y="T5"/>
                </a:cxn>
                <a:cxn ang="0">
                  <a:pos x="T6" y="T7"/>
                </a:cxn>
              </a:cxnLst>
              <a:rect l="0" t="0" r="r" b="b"/>
              <a:pathLst>
                <a:path w="258" h="47">
                  <a:moveTo>
                    <a:pt x="258" y="0"/>
                  </a:moveTo>
                  <a:lnTo>
                    <a:pt x="258" y="24"/>
                  </a:lnTo>
                  <a:lnTo>
                    <a:pt x="0" y="24"/>
                  </a:lnTo>
                  <a:lnTo>
                    <a:pt x="0" y="47"/>
                  </a:lnTo>
                </a:path>
              </a:pathLst>
            </a:custGeom>
            <a:noFill/>
            <a:ln w="6350" cap="flat">
              <a:solidFill>
                <a:srgbClr val="E6E6E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93" name="Freeform 21"/>
            <p:cNvSpPr>
              <a:spLocks/>
            </p:cNvSpPr>
            <p:nvPr/>
          </p:nvSpPr>
          <p:spPr bwMode="auto">
            <a:xfrm>
              <a:off x="2592" y="2103"/>
              <a:ext cx="23" cy="20"/>
            </a:xfrm>
            <a:custGeom>
              <a:avLst/>
              <a:gdLst>
                <a:gd name="T0" fmla="*/ 0 w 23"/>
                <a:gd name="T1" fmla="*/ 0 h 20"/>
                <a:gd name="T2" fmla="*/ 12 w 23"/>
                <a:gd name="T3" fmla="*/ 20 h 20"/>
                <a:gd name="T4" fmla="*/ 23 w 23"/>
                <a:gd name="T5" fmla="*/ 0 h 20"/>
                <a:gd name="T6" fmla="*/ 0 w 23"/>
                <a:gd name="T7" fmla="*/ 0 h 20"/>
              </a:gdLst>
              <a:ahLst/>
              <a:cxnLst>
                <a:cxn ang="0">
                  <a:pos x="T0" y="T1"/>
                </a:cxn>
                <a:cxn ang="0">
                  <a:pos x="T2" y="T3"/>
                </a:cxn>
                <a:cxn ang="0">
                  <a:pos x="T4" y="T5"/>
                </a:cxn>
                <a:cxn ang="0">
                  <a:pos x="T6" y="T7"/>
                </a:cxn>
              </a:cxnLst>
              <a:rect l="0" t="0" r="r" b="b"/>
              <a:pathLst>
                <a:path w="23" h="20">
                  <a:moveTo>
                    <a:pt x="0" y="0"/>
                  </a:moveTo>
                  <a:lnTo>
                    <a:pt x="12" y="20"/>
                  </a:lnTo>
                  <a:lnTo>
                    <a:pt x="23" y="0"/>
                  </a:lnTo>
                  <a:lnTo>
                    <a:pt x="0" y="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94" name="Freeform 22"/>
            <p:cNvSpPr>
              <a:spLocks/>
            </p:cNvSpPr>
            <p:nvPr/>
          </p:nvSpPr>
          <p:spPr bwMode="auto">
            <a:xfrm>
              <a:off x="2862" y="2060"/>
              <a:ext cx="81" cy="47"/>
            </a:xfrm>
            <a:custGeom>
              <a:avLst/>
              <a:gdLst>
                <a:gd name="T0" fmla="*/ 0 w 81"/>
                <a:gd name="T1" fmla="*/ 0 h 47"/>
                <a:gd name="T2" fmla="*/ 0 w 81"/>
                <a:gd name="T3" fmla="*/ 24 h 47"/>
                <a:gd name="T4" fmla="*/ 81 w 81"/>
                <a:gd name="T5" fmla="*/ 24 h 47"/>
                <a:gd name="T6" fmla="*/ 81 w 81"/>
                <a:gd name="T7" fmla="*/ 47 h 47"/>
              </a:gdLst>
              <a:ahLst/>
              <a:cxnLst>
                <a:cxn ang="0">
                  <a:pos x="T0" y="T1"/>
                </a:cxn>
                <a:cxn ang="0">
                  <a:pos x="T2" y="T3"/>
                </a:cxn>
                <a:cxn ang="0">
                  <a:pos x="T4" y="T5"/>
                </a:cxn>
                <a:cxn ang="0">
                  <a:pos x="T6" y="T7"/>
                </a:cxn>
              </a:cxnLst>
              <a:rect l="0" t="0" r="r" b="b"/>
              <a:pathLst>
                <a:path w="81" h="47">
                  <a:moveTo>
                    <a:pt x="0" y="0"/>
                  </a:moveTo>
                  <a:lnTo>
                    <a:pt x="0" y="24"/>
                  </a:lnTo>
                  <a:lnTo>
                    <a:pt x="81" y="24"/>
                  </a:lnTo>
                  <a:lnTo>
                    <a:pt x="81" y="47"/>
                  </a:lnTo>
                </a:path>
              </a:pathLst>
            </a:custGeom>
            <a:noFill/>
            <a:ln w="6350" cap="flat">
              <a:solidFill>
                <a:srgbClr val="E6E6E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95" name="Freeform 23"/>
            <p:cNvSpPr>
              <a:spLocks/>
            </p:cNvSpPr>
            <p:nvPr/>
          </p:nvSpPr>
          <p:spPr bwMode="auto">
            <a:xfrm>
              <a:off x="2932" y="2103"/>
              <a:ext cx="22" cy="20"/>
            </a:xfrm>
            <a:custGeom>
              <a:avLst/>
              <a:gdLst>
                <a:gd name="T0" fmla="*/ 0 w 22"/>
                <a:gd name="T1" fmla="*/ 0 h 20"/>
                <a:gd name="T2" fmla="*/ 11 w 22"/>
                <a:gd name="T3" fmla="*/ 20 h 20"/>
                <a:gd name="T4" fmla="*/ 22 w 22"/>
                <a:gd name="T5" fmla="*/ 0 h 20"/>
                <a:gd name="T6" fmla="*/ 0 w 22"/>
                <a:gd name="T7" fmla="*/ 0 h 20"/>
              </a:gdLst>
              <a:ahLst/>
              <a:cxnLst>
                <a:cxn ang="0">
                  <a:pos x="T0" y="T1"/>
                </a:cxn>
                <a:cxn ang="0">
                  <a:pos x="T2" y="T3"/>
                </a:cxn>
                <a:cxn ang="0">
                  <a:pos x="T4" y="T5"/>
                </a:cxn>
                <a:cxn ang="0">
                  <a:pos x="T6" y="T7"/>
                </a:cxn>
              </a:cxnLst>
              <a:rect l="0" t="0" r="r" b="b"/>
              <a:pathLst>
                <a:path w="22" h="20">
                  <a:moveTo>
                    <a:pt x="0" y="0"/>
                  </a:moveTo>
                  <a:lnTo>
                    <a:pt x="11" y="20"/>
                  </a:lnTo>
                  <a:lnTo>
                    <a:pt x="22" y="0"/>
                  </a:lnTo>
                  <a:lnTo>
                    <a:pt x="0" y="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96" name="Freeform 24"/>
            <p:cNvSpPr>
              <a:spLocks/>
            </p:cNvSpPr>
            <p:nvPr/>
          </p:nvSpPr>
          <p:spPr bwMode="auto">
            <a:xfrm>
              <a:off x="3081" y="2174"/>
              <a:ext cx="137" cy="35"/>
            </a:xfrm>
            <a:custGeom>
              <a:avLst/>
              <a:gdLst>
                <a:gd name="T0" fmla="*/ 0 w 137"/>
                <a:gd name="T1" fmla="*/ 0 h 35"/>
                <a:gd name="T2" fmla="*/ 137 w 137"/>
                <a:gd name="T3" fmla="*/ 0 h 35"/>
                <a:gd name="T4" fmla="*/ 137 w 137"/>
                <a:gd name="T5" fmla="*/ 35 h 35"/>
              </a:gdLst>
              <a:ahLst/>
              <a:cxnLst>
                <a:cxn ang="0">
                  <a:pos x="T0" y="T1"/>
                </a:cxn>
                <a:cxn ang="0">
                  <a:pos x="T2" y="T3"/>
                </a:cxn>
                <a:cxn ang="0">
                  <a:pos x="T4" y="T5"/>
                </a:cxn>
              </a:cxnLst>
              <a:rect l="0" t="0" r="r" b="b"/>
              <a:pathLst>
                <a:path w="137" h="35">
                  <a:moveTo>
                    <a:pt x="0" y="0"/>
                  </a:moveTo>
                  <a:lnTo>
                    <a:pt x="137" y="0"/>
                  </a:lnTo>
                  <a:lnTo>
                    <a:pt x="137" y="35"/>
                  </a:lnTo>
                </a:path>
              </a:pathLst>
            </a:custGeom>
            <a:noFill/>
            <a:ln w="6350" cap="flat">
              <a:solidFill>
                <a:srgbClr val="E6E6E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97" name="Freeform 25"/>
            <p:cNvSpPr>
              <a:spLocks/>
            </p:cNvSpPr>
            <p:nvPr/>
          </p:nvSpPr>
          <p:spPr bwMode="auto">
            <a:xfrm>
              <a:off x="3207" y="2205"/>
              <a:ext cx="21" cy="19"/>
            </a:xfrm>
            <a:custGeom>
              <a:avLst/>
              <a:gdLst>
                <a:gd name="T0" fmla="*/ 0 w 21"/>
                <a:gd name="T1" fmla="*/ 0 h 19"/>
                <a:gd name="T2" fmla="*/ 11 w 21"/>
                <a:gd name="T3" fmla="*/ 19 h 19"/>
                <a:gd name="T4" fmla="*/ 21 w 21"/>
                <a:gd name="T5" fmla="*/ 0 h 19"/>
                <a:gd name="T6" fmla="*/ 0 w 21"/>
                <a:gd name="T7" fmla="*/ 0 h 19"/>
              </a:gdLst>
              <a:ahLst/>
              <a:cxnLst>
                <a:cxn ang="0">
                  <a:pos x="T0" y="T1"/>
                </a:cxn>
                <a:cxn ang="0">
                  <a:pos x="T2" y="T3"/>
                </a:cxn>
                <a:cxn ang="0">
                  <a:pos x="T4" y="T5"/>
                </a:cxn>
                <a:cxn ang="0">
                  <a:pos x="T6" y="T7"/>
                </a:cxn>
              </a:cxnLst>
              <a:rect l="0" t="0" r="r" b="b"/>
              <a:pathLst>
                <a:path w="21" h="19">
                  <a:moveTo>
                    <a:pt x="0" y="0"/>
                  </a:moveTo>
                  <a:lnTo>
                    <a:pt x="11" y="19"/>
                  </a:lnTo>
                  <a:lnTo>
                    <a:pt x="21" y="0"/>
                  </a:lnTo>
                  <a:lnTo>
                    <a:pt x="0" y="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grpSp>
      <p:sp>
        <p:nvSpPr>
          <p:cNvPr id="198" name="Rectangle 197"/>
          <p:cNvSpPr>
            <a:spLocks noChangeAspect="1"/>
          </p:cNvSpPr>
          <p:nvPr/>
        </p:nvSpPr>
        <p:spPr bwMode="auto">
          <a:xfrm>
            <a:off x="3779279" y="4620195"/>
            <a:ext cx="2800419" cy="816369"/>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defTabSz="932597" fontAlgn="base">
              <a:lnSpc>
                <a:spcPct val="90000"/>
              </a:lnSpc>
              <a:spcBef>
                <a:spcPct val="0"/>
              </a:spcBef>
              <a:spcAft>
                <a:spcPts val="600"/>
              </a:spcAft>
            </a:pPr>
            <a:r>
              <a:rPr lang="en-US" sz="2000" dirty="0">
                <a:gradFill>
                  <a:gsLst>
                    <a:gs pos="0">
                      <a:schemeClr val="bg1"/>
                    </a:gs>
                    <a:gs pos="100000">
                      <a:schemeClr val="bg1"/>
                    </a:gs>
                  </a:gsLst>
                  <a:lin ang="5400000" scaled="1"/>
                </a:gradFill>
                <a:latin typeface="Segoe UI Light" panose="020B0502040204020203" pitchFamily="34" charset="0"/>
                <a:cs typeface="Segoe UI Light" panose="020B0502040204020203" pitchFamily="34" charset="0"/>
              </a:rPr>
              <a:t>Web Based ML Studio</a:t>
            </a:r>
          </a:p>
        </p:txBody>
      </p:sp>
      <p:sp>
        <p:nvSpPr>
          <p:cNvPr id="199" name="Rectangle 198"/>
          <p:cNvSpPr>
            <a:spLocks noChangeAspect="1"/>
          </p:cNvSpPr>
          <p:nvPr/>
        </p:nvSpPr>
        <p:spPr bwMode="auto">
          <a:xfrm>
            <a:off x="4052394" y="3509968"/>
            <a:ext cx="1351588" cy="23726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endParaRPr lang="en-US" sz="1020" dirty="0">
              <a:solidFill>
                <a:srgbClr val="FFFFFF"/>
              </a:solidFill>
            </a:endParaRPr>
          </a:p>
        </p:txBody>
      </p:sp>
      <p:cxnSp>
        <p:nvCxnSpPr>
          <p:cNvPr id="200" name="Straight Connector 199"/>
          <p:cNvCxnSpPr/>
          <p:nvPr/>
        </p:nvCxnSpPr>
        <p:spPr>
          <a:xfrm>
            <a:off x="3791134" y="4612665"/>
            <a:ext cx="27885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1" name="Straight Arrow Connector 200"/>
          <p:cNvCxnSpPr/>
          <p:nvPr/>
        </p:nvCxnSpPr>
        <p:spPr>
          <a:xfrm>
            <a:off x="2873829" y="3561286"/>
            <a:ext cx="1178565"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p:nvPr/>
        </p:nvCxnSpPr>
        <p:spPr>
          <a:xfrm>
            <a:off x="6332394" y="3463521"/>
            <a:ext cx="982806"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5" name="Straight Arrow Connector 204"/>
          <p:cNvCxnSpPr/>
          <p:nvPr/>
        </p:nvCxnSpPr>
        <p:spPr>
          <a:xfrm>
            <a:off x="8988131" y="3461434"/>
            <a:ext cx="982806"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6" name="Straight Arrow Connector 205"/>
          <p:cNvCxnSpPr/>
          <p:nvPr/>
        </p:nvCxnSpPr>
        <p:spPr>
          <a:xfrm>
            <a:off x="8988131" y="5733855"/>
            <a:ext cx="982806"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p:nvPr/>
        </p:nvCxnSpPr>
        <p:spPr>
          <a:xfrm flipH="1" flipV="1">
            <a:off x="8129910" y="4149519"/>
            <a:ext cx="4401" cy="1037062"/>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4" name="Rectangle 103"/>
          <p:cNvSpPr/>
          <p:nvPr/>
        </p:nvSpPr>
        <p:spPr>
          <a:xfrm>
            <a:off x="3640869" y="1795218"/>
            <a:ext cx="3649604" cy="707767"/>
          </a:xfrm>
          <a:prstGeom prst="rect">
            <a:avLst/>
          </a:prstGeom>
        </p:spPr>
        <p:txBody>
          <a:bodyPr wrap="square" lIns="182802" tIns="137101" rIns="182802" bIns="137101">
            <a:spAutoFit/>
          </a:bodyPr>
          <a:lstStyle/>
          <a:p>
            <a:pPr algn="ctr" defTabSz="913873"/>
            <a:r>
              <a:rPr lang="en-US" sz="2800" dirty="0">
                <a:gradFill>
                  <a:gsLst>
                    <a:gs pos="0">
                      <a:schemeClr val="bg1"/>
                    </a:gs>
                    <a:gs pos="100000">
                      <a:schemeClr val="bg1"/>
                    </a:gs>
                  </a:gsLst>
                  <a:lin ang="5400000" scaled="1"/>
                </a:gradFill>
                <a:latin typeface="Segoe UI Light"/>
                <a:ea typeface="Calibri" panose="020F0502020204030204" pitchFamily="34" charset="0"/>
              </a:rPr>
              <a:t>ML ecosystem</a:t>
            </a:r>
          </a:p>
        </p:txBody>
      </p:sp>
    </p:spTree>
    <p:extLst>
      <p:ext uri="{BB962C8B-B14F-4D97-AF65-F5344CB8AC3E}">
        <p14:creationId xmlns:p14="http://schemas.microsoft.com/office/powerpoint/2010/main" val="34628924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3.xml><?xml version="1.0" encoding="utf-8"?>
<a:theme xmlns:a="http://schemas.openxmlformats.org/drawingml/2006/main" name="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4.xml><?xml version="1.0" encoding="utf-8"?>
<a:theme xmlns:a="http://schemas.openxmlformats.org/drawingml/2006/main" name="1_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5.xml><?xml version="1.0" encoding="utf-8"?>
<a:theme xmlns:a="http://schemas.openxmlformats.org/drawingml/2006/main" name="2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6.xml><?xml version="1.0" encoding="utf-8"?>
<a:theme xmlns:a="http://schemas.openxmlformats.org/drawingml/2006/main" name="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578</TotalTime>
  <Words>2248</Words>
  <Application>Microsoft Office PowerPoint</Application>
  <PresentationFormat>Widescreen</PresentationFormat>
  <Paragraphs>269</Paragraphs>
  <Slides>34</Slides>
  <Notes>26</Notes>
  <HiddenSlides>0</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34</vt:i4>
      </vt:variant>
    </vt:vector>
  </HeadingPairs>
  <TitlesOfParts>
    <vt:vector size="50" baseType="lpstr">
      <vt:lpstr>Arial</vt:lpstr>
      <vt:lpstr>Calibri</vt:lpstr>
      <vt:lpstr>Calibri Light</vt:lpstr>
      <vt:lpstr>Consolas</vt:lpstr>
      <vt:lpstr>Segoe UI</vt:lpstr>
      <vt:lpstr>Segoe UI Light</vt:lpstr>
      <vt:lpstr>Segoe UI Semibold</vt:lpstr>
      <vt:lpstr>Segoe UI Semilight</vt:lpstr>
      <vt:lpstr>Times New Roman</vt:lpstr>
      <vt:lpstr>Wingdings</vt:lpstr>
      <vt:lpstr>Office Theme</vt:lpstr>
      <vt:lpstr>COLOR TEMPLATE</vt:lpstr>
      <vt:lpstr>WHITE TEMPLATE</vt:lpstr>
      <vt:lpstr>1_COLOR TEMPLATE</vt:lpstr>
      <vt:lpstr>2_COLOR TEMPLATE</vt:lpstr>
      <vt:lpstr>LIGHT COLOR TEMPLATE</vt:lpstr>
      <vt:lpstr>Microsoft Azure Machine Learning</vt:lpstr>
      <vt:lpstr>PowerPoint Presentation</vt:lpstr>
      <vt:lpstr>Cortana Intelligence Suite Transform data into intelligent action </vt:lpstr>
      <vt:lpstr>Cortana Intelligence scenarios</vt:lpstr>
      <vt:lpstr>What is Machine Learning (ML)</vt:lpstr>
      <vt:lpstr>What is Machine Learning (ML)</vt:lpstr>
      <vt:lpstr>Why now?</vt:lpstr>
      <vt:lpstr>Machine Learning Process Model</vt:lpstr>
      <vt:lpstr>What is Azure Machine Learning</vt:lpstr>
      <vt:lpstr>What is Azure Machine Learning</vt:lpstr>
      <vt:lpstr>Azure ML Studio Lab</vt:lpstr>
      <vt:lpstr>Our Scenario</vt:lpstr>
      <vt:lpstr>Azure ML Studio Demo</vt:lpstr>
      <vt:lpstr>Digit Recognition with Neural Networks </vt:lpstr>
      <vt:lpstr>Azure ML Notebooks</vt:lpstr>
      <vt:lpstr>Azure ML Studio Demo</vt:lpstr>
      <vt:lpstr>Machine Learning API’s</vt:lpstr>
      <vt:lpstr>PowerPoint Presentation</vt:lpstr>
      <vt:lpstr>PowerPoint Presentation</vt:lpstr>
      <vt:lpstr>PowerPoint Presentation</vt:lpstr>
      <vt:lpstr>PowerPoint Presentation</vt:lpstr>
      <vt:lpstr>PowerPoint Presentation</vt:lpstr>
      <vt:lpstr>Next Steps</vt:lpstr>
      <vt:lpstr>Thanks for Listening</vt:lpstr>
      <vt:lpstr>Resources</vt:lpstr>
      <vt:lpstr>Advanced Resources</vt:lpstr>
      <vt:lpstr>Azure Machine Learning Pricing</vt:lpstr>
      <vt:lpstr>Azure Machine Learning Pricing</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Azure Machine Learning</dc:title>
  <dc:creator>Bianca Furtuna</dc:creator>
  <cp:lastModifiedBy>Bianca Furtuna</cp:lastModifiedBy>
  <cp:revision>40</cp:revision>
  <dcterms:created xsi:type="dcterms:W3CDTF">2015-09-22T12:31:21Z</dcterms:created>
  <dcterms:modified xsi:type="dcterms:W3CDTF">2016-05-19T13:03:15Z</dcterms:modified>
</cp:coreProperties>
</file>